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4" r:id="rId1"/>
    <p:sldMasterId id="2147484187" r:id="rId2"/>
    <p:sldMasterId id="2147484202" r:id="rId3"/>
    <p:sldMasterId id="2147484218" r:id="rId4"/>
  </p:sldMasterIdLst>
  <p:notesMasterIdLst>
    <p:notesMasterId r:id="rId68"/>
  </p:notesMasterIdLst>
  <p:sldIdLst>
    <p:sldId id="320" r:id="rId5"/>
    <p:sldId id="256" r:id="rId6"/>
    <p:sldId id="257" r:id="rId7"/>
    <p:sldId id="258" r:id="rId8"/>
    <p:sldId id="259" r:id="rId9"/>
    <p:sldId id="260" r:id="rId10"/>
    <p:sldId id="261" r:id="rId11"/>
    <p:sldId id="277" r:id="rId12"/>
    <p:sldId id="278" r:id="rId13"/>
    <p:sldId id="279" r:id="rId14"/>
    <p:sldId id="262" r:id="rId15"/>
    <p:sldId id="263" r:id="rId16"/>
    <p:sldId id="264" r:id="rId17"/>
    <p:sldId id="289" r:id="rId18"/>
    <p:sldId id="282" r:id="rId19"/>
    <p:sldId id="283" r:id="rId20"/>
    <p:sldId id="280" r:id="rId21"/>
    <p:sldId id="287" r:id="rId22"/>
    <p:sldId id="285" r:id="rId23"/>
    <p:sldId id="265" r:id="rId24"/>
    <p:sldId id="266" r:id="rId25"/>
    <p:sldId id="267" r:id="rId26"/>
    <p:sldId id="268" r:id="rId27"/>
    <p:sldId id="269" r:id="rId28"/>
    <p:sldId id="270" r:id="rId29"/>
    <p:sldId id="271" r:id="rId30"/>
    <p:sldId id="272" r:id="rId31"/>
    <p:sldId id="273" r:id="rId32"/>
    <p:sldId id="286" r:id="rId33"/>
    <p:sldId id="284" r:id="rId34"/>
    <p:sldId id="290" r:id="rId35"/>
    <p:sldId id="288" r:id="rId36"/>
    <p:sldId id="281" r:id="rId37"/>
    <p:sldId id="291" r:id="rId38"/>
    <p:sldId id="275" r:id="rId39"/>
    <p:sldId id="276" r:id="rId40"/>
    <p:sldId id="321"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22"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23"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49E"/>
    <a:srgbClr val="005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5097" autoAdjust="0"/>
  </p:normalViewPr>
  <p:slideViewPr>
    <p:cSldViewPr snapToGrid="0">
      <p:cViewPr varScale="1">
        <p:scale>
          <a:sx n="85" d="100"/>
          <a:sy n="85" d="100"/>
        </p:scale>
        <p:origin x="36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1" d="100"/>
          <a:sy n="61" d="100"/>
        </p:scale>
        <p:origin x="3048"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AC8A6A-6E12-4973-BFAC-72516C157C9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7AE10E01-B5F5-4133-8DEC-215A1905145F}">
      <dgm:prSet/>
      <dgm:spPr/>
      <dgm:t>
        <a:bodyPr/>
        <a:lstStyle/>
        <a:p>
          <a:r>
            <a:rPr lang="en-US" b="0" i="0" baseline="0" dirty="0">
              <a:latin typeface="Century Gothic" panose="020B0502020202020204" pitchFamily="34" charset="0"/>
            </a:rPr>
            <a:t>Seniors are trusting, makes them vulnerable</a:t>
          </a:r>
          <a:endParaRPr lang="en-US" dirty="0">
            <a:latin typeface="Century Gothic" panose="020B0502020202020204" pitchFamily="34" charset="0"/>
          </a:endParaRPr>
        </a:p>
      </dgm:t>
    </dgm:pt>
    <dgm:pt modelId="{EE71CA11-2848-467C-8116-0BCD66E6BB70}" type="parTrans" cxnId="{62B6E8C5-B1DF-4C57-87BB-92B7B0C1862E}">
      <dgm:prSet/>
      <dgm:spPr/>
      <dgm:t>
        <a:bodyPr/>
        <a:lstStyle/>
        <a:p>
          <a:endParaRPr lang="en-US"/>
        </a:p>
      </dgm:t>
    </dgm:pt>
    <dgm:pt modelId="{065DBE2C-86C2-47AF-8897-F8FD344285F6}" type="sibTrans" cxnId="{62B6E8C5-B1DF-4C57-87BB-92B7B0C1862E}">
      <dgm:prSet/>
      <dgm:spPr/>
      <dgm:t>
        <a:bodyPr/>
        <a:lstStyle/>
        <a:p>
          <a:endParaRPr lang="en-US"/>
        </a:p>
      </dgm:t>
    </dgm:pt>
    <dgm:pt modelId="{B9283F45-D6A4-4F5A-9435-11846EED401C}">
      <dgm:prSet/>
      <dgm:spPr/>
      <dgm:t>
        <a:bodyPr/>
        <a:lstStyle/>
        <a:p>
          <a:r>
            <a:rPr lang="en-US" b="0" i="0" baseline="0" dirty="0">
              <a:latin typeface="Century Gothic" panose="020B0502020202020204" pitchFamily="34" charset="0"/>
            </a:rPr>
            <a:t>Unlicensed will try to manipulate seniors</a:t>
          </a:r>
          <a:endParaRPr lang="en-US" dirty="0">
            <a:latin typeface="Century Gothic" panose="020B0502020202020204" pitchFamily="34" charset="0"/>
          </a:endParaRPr>
        </a:p>
      </dgm:t>
    </dgm:pt>
    <dgm:pt modelId="{D4F4442D-46A0-448F-A59F-F7C022F9DD3B}" type="parTrans" cxnId="{2A04647F-EFF3-42D3-9842-79876A406285}">
      <dgm:prSet/>
      <dgm:spPr/>
      <dgm:t>
        <a:bodyPr/>
        <a:lstStyle/>
        <a:p>
          <a:endParaRPr lang="en-US"/>
        </a:p>
      </dgm:t>
    </dgm:pt>
    <dgm:pt modelId="{3CCFCAA7-6E9F-4CA6-BC34-FF34CED7F2D3}" type="sibTrans" cxnId="{2A04647F-EFF3-42D3-9842-79876A406285}">
      <dgm:prSet/>
      <dgm:spPr/>
      <dgm:t>
        <a:bodyPr/>
        <a:lstStyle/>
        <a:p>
          <a:endParaRPr lang="en-US"/>
        </a:p>
      </dgm:t>
    </dgm:pt>
    <dgm:pt modelId="{9927BF99-B1D1-4318-A67C-E9B74470F240}">
      <dgm:prSet/>
      <dgm:spPr/>
      <dgm:t>
        <a:bodyPr/>
        <a:lstStyle/>
        <a:p>
          <a:r>
            <a:rPr lang="en-US" b="0" i="0" baseline="0" dirty="0">
              <a:latin typeface="Century Gothic" panose="020B0502020202020204" pitchFamily="34" charset="0"/>
            </a:rPr>
            <a:t>Scammers attracted to seniors’ life savings and pensions</a:t>
          </a:r>
          <a:endParaRPr lang="en-US" dirty="0">
            <a:latin typeface="Century Gothic" panose="020B0502020202020204" pitchFamily="34" charset="0"/>
          </a:endParaRPr>
        </a:p>
      </dgm:t>
    </dgm:pt>
    <dgm:pt modelId="{CA561B87-1EF7-49B9-A687-2F045095BAB9}" type="parTrans" cxnId="{6B799763-C7B8-4A92-881F-8E1E2ED12661}">
      <dgm:prSet/>
      <dgm:spPr/>
      <dgm:t>
        <a:bodyPr/>
        <a:lstStyle/>
        <a:p>
          <a:endParaRPr lang="en-US"/>
        </a:p>
      </dgm:t>
    </dgm:pt>
    <dgm:pt modelId="{2A7667A0-890D-4456-A14D-3C27539A307C}" type="sibTrans" cxnId="{6B799763-C7B8-4A92-881F-8E1E2ED12661}">
      <dgm:prSet/>
      <dgm:spPr/>
      <dgm:t>
        <a:bodyPr/>
        <a:lstStyle/>
        <a:p>
          <a:endParaRPr lang="en-US"/>
        </a:p>
      </dgm:t>
    </dgm:pt>
    <dgm:pt modelId="{49FC4E24-A615-4F1F-A937-E7435CD79055}" type="pres">
      <dgm:prSet presAssocID="{5BAC8A6A-6E12-4973-BFAC-72516C157C93}" presName="hierChild1" presStyleCnt="0">
        <dgm:presLayoutVars>
          <dgm:chPref val="1"/>
          <dgm:dir/>
          <dgm:animOne val="branch"/>
          <dgm:animLvl val="lvl"/>
          <dgm:resizeHandles/>
        </dgm:presLayoutVars>
      </dgm:prSet>
      <dgm:spPr/>
      <dgm:t>
        <a:bodyPr/>
        <a:lstStyle/>
        <a:p>
          <a:endParaRPr lang="en-US"/>
        </a:p>
      </dgm:t>
    </dgm:pt>
    <dgm:pt modelId="{D43A3FD1-11CE-4097-B249-7A222B280671}" type="pres">
      <dgm:prSet presAssocID="{7AE10E01-B5F5-4133-8DEC-215A1905145F}" presName="hierRoot1" presStyleCnt="0"/>
      <dgm:spPr/>
    </dgm:pt>
    <dgm:pt modelId="{826A8193-5037-4AA6-A1CA-6D7A8DF8B729}" type="pres">
      <dgm:prSet presAssocID="{7AE10E01-B5F5-4133-8DEC-215A1905145F}" presName="composite" presStyleCnt="0"/>
      <dgm:spPr/>
    </dgm:pt>
    <dgm:pt modelId="{E00C076D-450C-4D35-98E7-25CE94297875}" type="pres">
      <dgm:prSet presAssocID="{7AE10E01-B5F5-4133-8DEC-215A1905145F}" presName="background" presStyleLbl="node0" presStyleIdx="0" presStyleCnt="3"/>
      <dgm:spPr/>
    </dgm:pt>
    <dgm:pt modelId="{3EC367E1-8800-4E0F-87B1-D32052FE4F41}" type="pres">
      <dgm:prSet presAssocID="{7AE10E01-B5F5-4133-8DEC-215A1905145F}" presName="text" presStyleLbl="fgAcc0" presStyleIdx="0" presStyleCnt="3">
        <dgm:presLayoutVars>
          <dgm:chPref val="3"/>
        </dgm:presLayoutVars>
      </dgm:prSet>
      <dgm:spPr/>
      <dgm:t>
        <a:bodyPr/>
        <a:lstStyle/>
        <a:p>
          <a:endParaRPr lang="en-US"/>
        </a:p>
      </dgm:t>
    </dgm:pt>
    <dgm:pt modelId="{FA67DDC2-DC2E-45DB-8DEE-0490BC28EA1E}" type="pres">
      <dgm:prSet presAssocID="{7AE10E01-B5F5-4133-8DEC-215A1905145F}" presName="hierChild2" presStyleCnt="0"/>
      <dgm:spPr/>
    </dgm:pt>
    <dgm:pt modelId="{194740B6-A887-4B68-B5D2-1FCAD0A44098}" type="pres">
      <dgm:prSet presAssocID="{B9283F45-D6A4-4F5A-9435-11846EED401C}" presName="hierRoot1" presStyleCnt="0"/>
      <dgm:spPr/>
    </dgm:pt>
    <dgm:pt modelId="{B0E32F7D-0FBF-42FB-9893-7FFF982354DA}" type="pres">
      <dgm:prSet presAssocID="{B9283F45-D6A4-4F5A-9435-11846EED401C}" presName="composite" presStyleCnt="0"/>
      <dgm:spPr/>
    </dgm:pt>
    <dgm:pt modelId="{3DF6AADB-816D-4A4C-898F-6DB1D71F218B}" type="pres">
      <dgm:prSet presAssocID="{B9283F45-D6A4-4F5A-9435-11846EED401C}" presName="background" presStyleLbl="node0" presStyleIdx="1" presStyleCnt="3"/>
      <dgm:spPr/>
    </dgm:pt>
    <dgm:pt modelId="{E1805617-9596-46E5-B3A9-B1DAD5140012}" type="pres">
      <dgm:prSet presAssocID="{B9283F45-D6A4-4F5A-9435-11846EED401C}" presName="text" presStyleLbl="fgAcc0" presStyleIdx="1" presStyleCnt="3">
        <dgm:presLayoutVars>
          <dgm:chPref val="3"/>
        </dgm:presLayoutVars>
      </dgm:prSet>
      <dgm:spPr/>
      <dgm:t>
        <a:bodyPr/>
        <a:lstStyle/>
        <a:p>
          <a:endParaRPr lang="en-US"/>
        </a:p>
      </dgm:t>
    </dgm:pt>
    <dgm:pt modelId="{8C05D0FB-5694-4587-A99D-835A9CC885FA}" type="pres">
      <dgm:prSet presAssocID="{B9283F45-D6A4-4F5A-9435-11846EED401C}" presName="hierChild2" presStyleCnt="0"/>
      <dgm:spPr/>
    </dgm:pt>
    <dgm:pt modelId="{9FE90EB5-208F-4F14-B0A9-CD0B7285DFCE}" type="pres">
      <dgm:prSet presAssocID="{9927BF99-B1D1-4318-A67C-E9B74470F240}" presName="hierRoot1" presStyleCnt="0"/>
      <dgm:spPr/>
    </dgm:pt>
    <dgm:pt modelId="{A6BB484A-8253-4A76-BCCE-F6B025A48040}" type="pres">
      <dgm:prSet presAssocID="{9927BF99-B1D1-4318-A67C-E9B74470F240}" presName="composite" presStyleCnt="0"/>
      <dgm:spPr/>
    </dgm:pt>
    <dgm:pt modelId="{6E84BADC-6C93-49BE-9560-CBE256CE9430}" type="pres">
      <dgm:prSet presAssocID="{9927BF99-B1D1-4318-A67C-E9B74470F240}" presName="background" presStyleLbl="node0" presStyleIdx="2" presStyleCnt="3"/>
      <dgm:spPr/>
    </dgm:pt>
    <dgm:pt modelId="{172EC98F-BD01-4298-AB60-1F12D3FD48D5}" type="pres">
      <dgm:prSet presAssocID="{9927BF99-B1D1-4318-A67C-E9B74470F240}" presName="text" presStyleLbl="fgAcc0" presStyleIdx="2" presStyleCnt="3">
        <dgm:presLayoutVars>
          <dgm:chPref val="3"/>
        </dgm:presLayoutVars>
      </dgm:prSet>
      <dgm:spPr/>
      <dgm:t>
        <a:bodyPr/>
        <a:lstStyle/>
        <a:p>
          <a:endParaRPr lang="en-US"/>
        </a:p>
      </dgm:t>
    </dgm:pt>
    <dgm:pt modelId="{8661BC73-647D-496C-995A-049CE04C61D1}" type="pres">
      <dgm:prSet presAssocID="{9927BF99-B1D1-4318-A67C-E9B74470F240}" presName="hierChild2" presStyleCnt="0"/>
      <dgm:spPr/>
    </dgm:pt>
  </dgm:ptLst>
  <dgm:cxnLst>
    <dgm:cxn modelId="{3089EB0C-F1E8-4925-BAAC-349576CB6BC3}" type="presOf" srcId="{B9283F45-D6A4-4F5A-9435-11846EED401C}" destId="{E1805617-9596-46E5-B3A9-B1DAD5140012}" srcOrd="0" destOrd="0" presId="urn:microsoft.com/office/officeart/2005/8/layout/hierarchy1"/>
    <dgm:cxn modelId="{FB9B69EE-574B-48E5-838C-D8A63A9549F0}" type="presOf" srcId="{5BAC8A6A-6E12-4973-BFAC-72516C157C93}" destId="{49FC4E24-A615-4F1F-A937-E7435CD79055}" srcOrd="0" destOrd="0" presId="urn:microsoft.com/office/officeart/2005/8/layout/hierarchy1"/>
    <dgm:cxn modelId="{62B6E8C5-B1DF-4C57-87BB-92B7B0C1862E}" srcId="{5BAC8A6A-6E12-4973-BFAC-72516C157C93}" destId="{7AE10E01-B5F5-4133-8DEC-215A1905145F}" srcOrd="0" destOrd="0" parTransId="{EE71CA11-2848-467C-8116-0BCD66E6BB70}" sibTransId="{065DBE2C-86C2-47AF-8897-F8FD344285F6}"/>
    <dgm:cxn modelId="{9C6680AE-4EB8-493E-A78F-C4B03F621D65}" type="presOf" srcId="{9927BF99-B1D1-4318-A67C-E9B74470F240}" destId="{172EC98F-BD01-4298-AB60-1F12D3FD48D5}" srcOrd="0" destOrd="0" presId="urn:microsoft.com/office/officeart/2005/8/layout/hierarchy1"/>
    <dgm:cxn modelId="{6B799763-C7B8-4A92-881F-8E1E2ED12661}" srcId="{5BAC8A6A-6E12-4973-BFAC-72516C157C93}" destId="{9927BF99-B1D1-4318-A67C-E9B74470F240}" srcOrd="2" destOrd="0" parTransId="{CA561B87-1EF7-49B9-A687-2F045095BAB9}" sibTransId="{2A7667A0-890D-4456-A14D-3C27539A307C}"/>
    <dgm:cxn modelId="{D8F997FD-5608-464E-AE00-7C74990A9559}" type="presOf" srcId="{7AE10E01-B5F5-4133-8DEC-215A1905145F}" destId="{3EC367E1-8800-4E0F-87B1-D32052FE4F41}" srcOrd="0" destOrd="0" presId="urn:microsoft.com/office/officeart/2005/8/layout/hierarchy1"/>
    <dgm:cxn modelId="{2A04647F-EFF3-42D3-9842-79876A406285}" srcId="{5BAC8A6A-6E12-4973-BFAC-72516C157C93}" destId="{B9283F45-D6A4-4F5A-9435-11846EED401C}" srcOrd="1" destOrd="0" parTransId="{D4F4442D-46A0-448F-A59F-F7C022F9DD3B}" sibTransId="{3CCFCAA7-6E9F-4CA6-BC34-FF34CED7F2D3}"/>
    <dgm:cxn modelId="{77243321-384C-473A-AB50-BC01ECFDD043}" type="presParOf" srcId="{49FC4E24-A615-4F1F-A937-E7435CD79055}" destId="{D43A3FD1-11CE-4097-B249-7A222B280671}" srcOrd="0" destOrd="0" presId="urn:microsoft.com/office/officeart/2005/8/layout/hierarchy1"/>
    <dgm:cxn modelId="{17DB7C9C-1A47-4255-BA8E-455B15368497}" type="presParOf" srcId="{D43A3FD1-11CE-4097-B249-7A222B280671}" destId="{826A8193-5037-4AA6-A1CA-6D7A8DF8B729}" srcOrd="0" destOrd="0" presId="urn:microsoft.com/office/officeart/2005/8/layout/hierarchy1"/>
    <dgm:cxn modelId="{FB58555C-1A04-46D2-B837-CD22F6F754AD}" type="presParOf" srcId="{826A8193-5037-4AA6-A1CA-6D7A8DF8B729}" destId="{E00C076D-450C-4D35-98E7-25CE94297875}" srcOrd="0" destOrd="0" presId="urn:microsoft.com/office/officeart/2005/8/layout/hierarchy1"/>
    <dgm:cxn modelId="{D690E557-B737-43E5-91F8-11107F5C849B}" type="presParOf" srcId="{826A8193-5037-4AA6-A1CA-6D7A8DF8B729}" destId="{3EC367E1-8800-4E0F-87B1-D32052FE4F41}" srcOrd="1" destOrd="0" presId="urn:microsoft.com/office/officeart/2005/8/layout/hierarchy1"/>
    <dgm:cxn modelId="{8B7F4A82-2214-4DB7-AC7F-7EDF6A624E3D}" type="presParOf" srcId="{D43A3FD1-11CE-4097-B249-7A222B280671}" destId="{FA67DDC2-DC2E-45DB-8DEE-0490BC28EA1E}" srcOrd="1" destOrd="0" presId="urn:microsoft.com/office/officeart/2005/8/layout/hierarchy1"/>
    <dgm:cxn modelId="{D6C78089-34DC-452E-95CF-03B0A23E1650}" type="presParOf" srcId="{49FC4E24-A615-4F1F-A937-E7435CD79055}" destId="{194740B6-A887-4B68-B5D2-1FCAD0A44098}" srcOrd="1" destOrd="0" presId="urn:microsoft.com/office/officeart/2005/8/layout/hierarchy1"/>
    <dgm:cxn modelId="{5FB8DE02-3AD9-4A4C-B1BE-C061973BA6E8}" type="presParOf" srcId="{194740B6-A887-4B68-B5D2-1FCAD0A44098}" destId="{B0E32F7D-0FBF-42FB-9893-7FFF982354DA}" srcOrd="0" destOrd="0" presId="urn:microsoft.com/office/officeart/2005/8/layout/hierarchy1"/>
    <dgm:cxn modelId="{9D206542-21E0-4F49-A5E2-8B89C86F4A4D}" type="presParOf" srcId="{B0E32F7D-0FBF-42FB-9893-7FFF982354DA}" destId="{3DF6AADB-816D-4A4C-898F-6DB1D71F218B}" srcOrd="0" destOrd="0" presId="urn:microsoft.com/office/officeart/2005/8/layout/hierarchy1"/>
    <dgm:cxn modelId="{F83D7195-60B0-4B2C-8B19-13A78FE68BE3}" type="presParOf" srcId="{B0E32F7D-0FBF-42FB-9893-7FFF982354DA}" destId="{E1805617-9596-46E5-B3A9-B1DAD5140012}" srcOrd="1" destOrd="0" presId="urn:microsoft.com/office/officeart/2005/8/layout/hierarchy1"/>
    <dgm:cxn modelId="{96F59747-6655-459B-B18B-096A37359441}" type="presParOf" srcId="{194740B6-A887-4B68-B5D2-1FCAD0A44098}" destId="{8C05D0FB-5694-4587-A99D-835A9CC885FA}" srcOrd="1" destOrd="0" presId="urn:microsoft.com/office/officeart/2005/8/layout/hierarchy1"/>
    <dgm:cxn modelId="{A5B6F0C2-35FA-495E-9570-EB7F6E315557}" type="presParOf" srcId="{49FC4E24-A615-4F1F-A937-E7435CD79055}" destId="{9FE90EB5-208F-4F14-B0A9-CD0B7285DFCE}" srcOrd="2" destOrd="0" presId="urn:microsoft.com/office/officeart/2005/8/layout/hierarchy1"/>
    <dgm:cxn modelId="{70206E84-6120-4335-BF1B-FA42CD0A1E4F}" type="presParOf" srcId="{9FE90EB5-208F-4F14-B0A9-CD0B7285DFCE}" destId="{A6BB484A-8253-4A76-BCCE-F6B025A48040}" srcOrd="0" destOrd="0" presId="urn:microsoft.com/office/officeart/2005/8/layout/hierarchy1"/>
    <dgm:cxn modelId="{FCC343CC-0ACA-41B2-A6A3-779952BFC2F6}" type="presParOf" srcId="{A6BB484A-8253-4A76-BCCE-F6B025A48040}" destId="{6E84BADC-6C93-49BE-9560-CBE256CE9430}" srcOrd="0" destOrd="0" presId="urn:microsoft.com/office/officeart/2005/8/layout/hierarchy1"/>
    <dgm:cxn modelId="{18805526-EBA5-4AA1-8D03-9032B39CC6E0}" type="presParOf" srcId="{A6BB484A-8253-4A76-BCCE-F6B025A48040}" destId="{172EC98F-BD01-4298-AB60-1F12D3FD48D5}" srcOrd="1" destOrd="0" presId="urn:microsoft.com/office/officeart/2005/8/layout/hierarchy1"/>
    <dgm:cxn modelId="{BA5E1126-9DFA-43C6-94CA-03104B82F772}" type="presParOf" srcId="{9FE90EB5-208F-4F14-B0A9-CD0B7285DFCE}" destId="{8661BC73-647D-496C-995A-049CE04C61D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C076D-450C-4D35-98E7-25CE94297875}">
      <dsp:nvSpPr>
        <dsp:cNvPr id="0" name=""/>
        <dsp:cNvSpPr/>
      </dsp:nvSpPr>
      <dsp:spPr>
        <a:xfrm>
          <a:off x="0" y="763668"/>
          <a:ext cx="3024485" cy="1920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C367E1-8800-4E0F-87B1-D32052FE4F41}">
      <dsp:nvSpPr>
        <dsp:cNvPr id="0" name=""/>
        <dsp:cNvSpPr/>
      </dsp:nvSpPr>
      <dsp:spPr>
        <a:xfrm>
          <a:off x="336053" y="1082920"/>
          <a:ext cx="3024485" cy="19205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0" i="0" kern="1200" baseline="0" dirty="0">
              <a:latin typeface="Century Gothic" panose="020B0502020202020204" pitchFamily="34" charset="0"/>
            </a:rPr>
            <a:t>Seniors are trusting, makes them vulnerable</a:t>
          </a:r>
          <a:endParaRPr lang="en-US" sz="2300" kern="1200" dirty="0">
            <a:latin typeface="Century Gothic" panose="020B0502020202020204" pitchFamily="34" charset="0"/>
          </a:endParaRPr>
        </a:p>
      </dsp:txBody>
      <dsp:txXfrm>
        <a:off x="392304" y="1139171"/>
        <a:ext cx="2911983" cy="1808046"/>
      </dsp:txXfrm>
    </dsp:sp>
    <dsp:sp modelId="{3DF6AADB-816D-4A4C-898F-6DB1D71F218B}">
      <dsp:nvSpPr>
        <dsp:cNvPr id="0" name=""/>
        <dsp:cNvSpPr/>
      </dsp:nvSpPr>
      <dsp:spPr>
        <a:xfrm>
          <a:off x="3696592" y="763668"/>
          <a:ext cx="3024485" cy="1920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805617-9596-46E5-B3A9-B1DAD5140012}">
      <dsp:nvSpPr>
        <dsp:cNvPr id="0" name=""/>
        <dsp:cNvSpPr/>
      </dsp:nvSpPr>
      <dsp:spPr>
        <a:xfrm>
          <a:off x="4032646" y="1082920"/>
          <a:ext cx="3024485" cy="19205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0" i="0" kern="1200" baseline="0" dirty="0">
              <a:latin typeface="Century Gothic" panose="020B0502020202020204" pitchFamily="34" charset="0"/>
            </a:rPr>
            <a:t>Unlicensed will try to manipulate seniors</a:t>
          </a:r>
          <a:endParaRPr lang="en-US" sz="2300" kern="1200" dirty="0">
            <a:latin typeface="Century Gothic" panose="020B0502020202020204" pitchFamily="34" charset="0"/>
          </a:endParaRPr>
        </a:p>
      </dsp:txBody>
      <dsp:txXfrm>
        <a:off x="4088897" y="1139171"/>
        <a:ext cx="2911983" cy="1808046"/>
      </dsp:txXfrm>
    </dsp:sp>
    <dsp:sp modelId="{6E84BADC-6C93-49BE-9560-CBE256CE9430}">
      <dsp:nvSpPr>
        <dsp:cNvPr id="0" name=""/>
        <dsp:cNvSpPr/>
      </dsp:nvSpPr>
      <dsp:spPr>
        <a:xfrm>
          <a:off x="7393185" y="763668"/>
          <a:ext cx="3024485" cy="19205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2EC98F-BD01-4298-AB60-1F12D3FD48D5}">
      <dsp:nvSpPr>
        <dsp:cNvPr id="0" name=""/>
        <dsp:cNvSpPr/>
      </dsp:nvSpPr>
      <dsp:spPr>
        <a:xfrm>
          <a:off x="7729239" y="1082920"/>
          <a:ext cx="3024485" cy="192054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0" i="0" kern="1200" baseline="0" dirty="0">
              <a:latin typeface="Century Gothic" panose="020B0502020202020204" pitchFamily="34" charset="0"/>
            </a:rPr>
            <a:t>Scammers attracted to seniors’ life savings and pensions</a:t>
          </a:r>
          <a:endParaRPr lang="en-US" sz="2300" kern="1200" dirty="0">
            <a:latin typeface="Century Gothic" panose="020B0502020202020204" pitchFamily="34" charset="0"/>
          </a:endParaRPr>
        </a:p>
      </dsp:txBody>
      <dsp:txXfrm>
        <a:off x="7785490" y="1139171"/>
        <a:ext cx="2911983" cy="18080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28197-9C3C-4837-A9C7-B161D3F9F7FE}" type="datetimeFigureOut">
              <a:rPr lang="en-US" smtClean="0"/>
              <a:t>10/28/2022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115DB-7517-4259-B7FA-B90501245B12}" type="slidenum">
              <a:rPr lang="en-US" smtClean="0"/>
              <a:t>‹#›</a:t>
            </a:fld>
            <a:endParaRPr lang="en-US"/>
          </a:p>
        </p:txBody>
      </p:sp>
    </p:spTree>
    <p:extLst>
      <p:ext uri="{BB962C8B-B14F-4D97-AF65-F5344CB8AC3E}">
        <p14:creationId xmlns:p14="http://schemas.microsoft.com/office/powerpoint/2010/main" val="290493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3115DB-7517-4259-B7FA-B90501245B12}" type="slidenum">
              <a:rPr lang="en-US" smtClean="0"/>
              <a:t>2</a:t>
            </a:fld>
            <a:endParaRPr lang="en-US"/>
          </a:p>
        </p:txBody>
      </p:sp>
    </p:spTree>
    <p:extLst>
      <p:ext uri="{BB962C8B-B14F-4D97-AF65-F5344CB8AC3E}">
        <p14:creationId xmlns:p14="http://schemas.microsoft.com/office/powerpoint/2010/main" val="198723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Seniors are excited to be a part of this modern technology, are lonely, isolated and welcome the attention whether via phone call and now internet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online interactions, which can occur on dating apps, social media, or other websites, involve scammers forming fake romantic relationships with victims in order to manipulate them and take their money,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Here are some signs: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READ LIST and then add…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recent report from the FBI Internet Crime Complaint Center reports more than 3,000 Californians fell victim to online romance scams last year, losing a total of nearly $184 million and its climbing! Don’t have pay to find love this way, you might find yourself in financial shambles!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a:t>
            </a:r>
          </a:p>
          <a:p>
            <a:r>
              <a:rPr lang="en-US" b="1" dirty="0"/>
              <a:t>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709E4-6B30-4EC1-A46F-CAC727E71A34}"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273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23D94-3365-4B5E-AD8B-E4EFDE489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52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709E4-6B30-4EC1-A46F-CAC727E71A34}"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812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709E4-6B30-4EC1-A46F-CAC727E71A34}"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43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709E4-6B30-4EC1-A46F-CAC727E71A34}"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240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999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730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652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830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399218"/>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838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3115DB-7517-4259-B7FA-B90501245B12}" type="slidenum">
              <a:rPr lang="en-US" smtClean="0"/>
              <a:t>25</a:t>
            </a:fld>
            <a:endParaRPr lang="en-US"/>
          </a:p>
        </p:txBody>
      </p:sp>
    </p:spTree>
    <p:extLst>
      <p:ext uri="{BB962C8B-B14F-4D97-AF65-F5344CB8AC3E}">
        <p14:creationId xmlns:p14="http://schemas.microsoft.com/office/powerpoint/2010/main" val="3930958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187325"/>
            <a:ext cx="2078038" cy="1557338"/>
          </a:xfrm>
        </p:spPr>
      </p:sp>
      <p:sp>
        <p:nvSpPr>
          <p:cNvPr id="3" name="Notes Placeholder 2"/>
          <p:cNvSpPr>
            <a:spLocks noGrp="1"/>
          </p:cNvSpPr>
          <p:nvPr>
            <p:ph type="body" idx="1"/>
          </p:nvPr>
        </p:nvSpPr>
        <p:spPr>
          <a:xfrm>
            <a:off x="613656" y="1809481"/>
            <a:ext cx="5681980" cy="7456867"/>
          </a:xfrm>
        </p:spPr>
        <p:txBody>
          <a:bodyPr/>
          <a:lstStyle/>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733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6550" y="187325"/>
            <a:ext cx="2078038" cy="1557338"/>
          </a:xfrm>
        </p:spPr>
      </p:sp>
      <p:sp>
        <p:nvSpPr>
          <p:cNvPr id="3" name="Notes Placeholder 2"/>
          <p:cNvSpPr>
            <a:spLocks noGrp="1"/>
          </p:cNvSpPr>
          <p:nvPr>
            <p:ph type="body" idx="1"/>
          </p:nvPr>
        </p:nvSpPr>
        <p:spPr>
          <a:xfrm>
            <a:off x="613656" y="1809481"/>
            <a:ext cx="5681980" cy="7456867"/>
          </a:xfrm>
        </p:spPr>
        <p:txBody>
          <a:bodyPr/>
          <a:lstStyle/>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998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924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2635250" cy="1976437"/>
          </a:xfrm>
        </p:spPr>
      </p:sp>
      <p:sp>
        <p:nvSpPr>
          <p:cNvPr id="3" name="Notes Placeholder 2"/>
          <p:cNvSpPr>
            <a:spLocks noGrp="1"/>
          </p:cNvSpPr>
          <p:nvPr>
            <p:ph type="body" idx="1"/>
          </p:nvPr>
        </p:nvSpPr>
        <p:spPr>
          <a:xfrm>
            <a:off x="613656" y="3082209"/>
            <a:ext cx="5681980" cy="3696712"/>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504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033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400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9225" y="1173163"/>
            <a:ext cx="4225925"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58E1E3-30CC-4656-A991-BE53668C8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90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 am:</a:t>
            </a:r>
          </a:p>
          <a:p>
            <a:endParaRPr lang="en-US" dirty="0"/>
          </a:p>
          <a:p>
            <a:r>
              <a:rPr lang="en-US" dirty="0"/>
              <a:t>One of the Targeted Outreach Specialist with the DFPI located in the LA Office.</a:t>
            </a:r>
          </a:p>
          <a:p>
            <a:r>
              <a:rPr lang="en-US" dirty="0"/>
              <a:t>I have over 25 years of state service beginning 1999 in the Enforcement Division serving on the front lines of consumer services. </a:t>
            </a:r>
          </a:p>
          <a:p>
            <a:r>
              <a:rPr lang="en-US" dirty="0"/>
              <a:t>Since 2001, I began dedicating my work in the community presenting financial literacy topics to inform seniors on recognizing warning signs of financial and investment frauds and scams </a:t>
            </a:r>
            <a:r>
              <a:rPr lang="en-US"/>
              <a:t>to help prevent </a:t>
            </a:r>
            <a:r>
              <a:rPr lang="en-US" dirty="0"/>
              <a:t>falling prey within the LA County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709E4-6B30-4EC1-A46F-CAC727E71A34}"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86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Department’s authority comes from the state legislators who pass laws regulating financial servicers and give the DFPI authority to carry out the laws.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 and companies who are providing financial services in California need to be licensed</a:t>
            </a:r>
          </a:p>
          <a:p>
            <a:r>
              <a:rPr lang="en-US" dirty="0"/>
              <a:t>We have teams of examiners for the different kinds of licensees</a:t>
            </a:r>
          </a:p>
          <a:p>
            <a:r>
              <a:rPr lang="en-US" dirty="0"/>
              <a:t>We have attorneys and investigators who work inhouse and are sometimes loaned to other law enforcement agencies to help with cases where we have shared jurisdiction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23D94-3365-4B5E-AD8B-E4EFDE489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52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2A00-BE8E-4CC2-8090-5D4D31802D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709E4-6B30-4EC1-A46F-CAC727E71A34}"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0">
              <a:buFont typeface="Arial" panose="020B0604020202020204" pitchFamily="34" charset="0"/>
              <a:buNone/>
            </a:pPr>
            <a:r>
              <a:rPr lang="en-US" sz="1200" dirty="0"/>
              <a:t>Next slides provides visual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23D94-3365-4B5E-AD8B-E4EFDE489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091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709E4-6B30-4EC1-A46F-CAC727E71A34}"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383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What are some cyber safety tips!</a:t>
            </a:r>
          </a:p>
          <a:p>
            <a:r>
              <a:rPr lang="en-US" dirty="0"/>
              <a:t>NEXT SLIDE</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709E4-6B30-4EC1-A46F-CAC727E71A34}" type="slidenum">
              <a:rPr kumimoji="0" lang="en-P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P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859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4AF2AD7-29E9-4F9F-8865-1D42ECB243ED}" type="datetime1">
              <a:rPr lang="en-US" smtClean="0"/>
              <a:t>10/28/2022</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r>
              <a:rPr lang="en-US"/>
              <a:t>CSLB 1-800-321-CSLB (2752)</a:t>
            </a: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0D2A0534-F715-43CD-A501-588C710F3683}" type="slidenum">
              <a:rPr lang="en-US" smtClean="0"/>
              <a:t>‹#›</a:t>
            </a:fld>
            <a:endParaRPr lang="en-US"/>
          </a:p>
        </p:txBody>
      </p:sp>
    </p:spTree>
    <p:extLst>
      <p:ext uri="{BB962C8B-B14F-4D97-AF65-F5344CB8AC3E}">
        <p14:creationId xmlns:p14="http://schemas.microsoft.com/office/powerpoint/2010/main" val="702355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496015-2EAF-4272-A1EA-D47873BC03DC}" type="datetime1">
              <a:rPr lang="en-US" smtClean="0"/>
              <a:t>10/28/2022</a:t>
            </a:fld>
            <a:endParaRPr lang="en-US"/>
          </a:p>
        </p:txBody>
      </p:sp>
      <p:sp>
        <p:nvSpPr>
          <p:cNvPr id="5" name="Footer Placeholder 4"/>
          <p:cNvSpPr>
            <a:spLocks noGrp="1"/>
          </p:cNvSpPr>
          <p:nvPr>
            <p:ph type="ftr" sz="quarter" idx="11"/>
          </p:nvPr>
        </p:nvSpPr>
        <p:spPr/>
        <p:txBody>
          <a:bodyPr/>
          <a:lstStyle/>
          <a:p>
            <a:r>
              <a:rPr lang="en-US"/>
              <a:t>CSLB 1-800-321-CSLB (2752)</a:t>
            </a:r>
          </a:p>
        </p:txBody>
      </p:sp>
      <p:sp>
        <p:nvSpPr>
          <p:cNvPr id="6" name="Slide Number Placeholder 5"/>
          <p:cNvSpPr>
            <a:spLocks noGrp="1"/>
          </p:cNvSpPr>
          <p:nvPr>
            <p:ph type="sldNum" sz="quarter" idx="12"/>
          </p:nvPr>
        </p:nvSpPr>
        <p:spPr/>
        <p:txBody>
          <a:bodyPr/>
          <a:lstStyle/>
          <a:p>
            <a:fld id="{0D2A0534-F715-43CD-A501-588C710F3683}" type="slidenum">
              <a:rPr lang="en-US" smtClean="0"/>
              <a:t>‹#›</a:t>
            </a:fld>
            <a:endParaRPr lang="en-US"/>
          </a:p>
        </p:txBody>
      </p:sp>
    </p:spTree>
    <p:extLst>
      <p:ext uri="{BB962C8B-B14F-4D97-AF65-F5344CB8AC3E}">
        <p14:creationId xmlns:p14="http://schemas.microsoft.com/office/powerpoint/2010/main" val="153398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003B46-581F-4CA1-85FE-B6FE3EF6F69C}" type="datetime1">
              <a:rPr lang="en-US" smtClean="0"/>
              <a:t>10/28/2022</a:t>
            </a:fld>
            <a:endParaRPr lang="en-US"/>
          </a:p>
        </p:txBody>
      </p:sp>
      <p:sp>
        <p:nvSpPr>
          <p:cNvPr id="5" name="Footer Placeholder 4"/>
          <p:cNvSpPr>
            <a:spLocks noGrp="1"/>
          </p:cNvSpPr>
          <p:nvPr>
            <p:ph type="ftr" sz="quarter" idx="11"/>
          </p:nvPr>
        </p:nvSpPr>
        <p:spPr/>
        <p:txBody>
          <a:bodyPr/>
          <a:lstStyle/>
          <a:p>
            <a:r>
              <a:rPr lang="en-US"/>
              <a:t>CSLB 1-800-321-CSLB (2752)</a:t>
            </a:r>
          </a:p>
        </p:txBody>
      </p:sp>
      <p:sp>
        <p:nvSpPr>
          <p:cNvPr id="6" name="Slide Number Placeholder 5"/>
          <p:cNvSpPr>
            <a:spLocks noGrp="1"/>
          </p:cNvSpPr>
          <p:nvPr>
            <p:ph type="sldNum" sz="quarter" idx="12"/>
          </p:nvPr>
        </p:nvSpPr>
        <p:spPr/>
        <p:txBody>
          <a:bodyPr/>
          <a:lstStyle/>
          <a:p>
            <a:fld id="{0D2A0534-F715-43CD-A501-588C710F3683}" type="slidenum">
              <a:rPr lang="en-US" smtClean="0"/>
              <a:t>‹#›</a:t>
            </a:fld>
            <a:endParaRPr lang="en-US"/>
          </a:p>
        </p:txBody>
      </p:sp>
    </p:spTree>
    <p:extLst>
      <p:ext uri="{BB962C8B-B14F-4D97-AF65-F5344CB8AC3E}">
        <p14:creationId xmlns:p14="http://schemas.microsoft.com/office/powerpoint/2010/main" val="335282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6D893-5FA2-9408-1FCB-1C54B58A275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5C56116-3263-F89D-A3D9-7EF10D253A2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06B79-0D86-0EC3-10F2-625BF0A01456}"/>
              </a:ext>
            </a:extLst>
          </p:cNvPr>
          <p:cNvSpPr>
            <a:spLocks noGrp="1"/>
          </p:cNvSpPr>
          <p:nvPr>
            <p:ph type="dt" sz="half" idx="10"/>
          </p:nvPr>
        </p:nvSpPr>
        <p:spPr/>
        <p:txBody>
          <a:bodyPr/>
          <a:lstStyle/>
          <a:p>
            <a:fld id="{6B162454-CA75-4616-93C5-14F8E10B1828}" type="datetime1">
              <a:rPr lang="en-US" smtClean="0"/>
              <a:t>10/28/2022</a:t>
            </a:fld>
            <a:endParaRPr lang="en-US"/>
          </a:p>
        </p:txBody>
      </p:sp>
      <p:sp>
        <p:nvSpPr>
          <p:cNvPr id="5" name="Footer Placeholder 4">
            <a:extLst>
              <a:ext uri="{FF2B5EF4-FFF2-40B4-BE49-F238E27FC236}">
                <a16:creationId xmlns:a16="http://schemas.microsoft.com/office/drawing/2014/main" id="{B42B9EB6-AFEF-D686-202B-B82A38667F9A}"/>
              </a:ext>
            </a:extLst>
          </p:cNvPr>
          <p:cNvSpPr>
            <a:spLocks noGrp="1"/>
          </p:cNvSpPr>
          <p:nvPr>
            <p:ph type="ftr" sz="quarter" idx="11"/>
          </p:nvPr>
        </p:nvSpPr>
        <p:spPr/>
        <p:txBody>
          <a:bodyPr/>
          <a:lstStyle/>
          <a:p>
            <a:r>
              <a:rPr lang="en-US"/>
              <a:t>CSLB 1-800-321-CSLB (2752)</a:t>
            </a:r>
          </a:p>
        </p:txBody>
      </p:sp>
      <p:sp>
        <p:nvSpPr>
          <p:cNvPr id="6" name="Slide Number Placeholder 5">
            <a:extLst>
              <a:ext uri="{FF2B5EF4-FFF2-40B4-BE49-F238E27FC236}">
                <a16:creationId xmlns:a16="http://schemas.microsoft.com/office/drawing/2014/main" id="{70A47EB3-BB92-C535-1768-1CC502196956}"/>
              </a:ext>
            </a:extLst>
          </p:cNvPr>
          <p:cNvSpPr>
            <a:spLocks noGrp="1"/>
          </p:cNvSpPr>
          <p:nvPr>
            <p:ph type="sldNum" sz="quarter" idx="12"/>
          </p:nvPr>
        </p:nvSpPr>
        <p:spPr/>
        <p:txBody>
          <a:bodyPr/>
          <a:lstStyle/>
          <a:p>
            <a:fld id="{FEA1D6BE-38BE-44D5-AD2B-B84DE8F817CF}" type="slidenum">
              <a:rPr lang="en-US" smtClean="0"/>
              <a:t>‹#›</a:t>
            </a:fld>
            <a:endParaRPr lang="en-US"/>
          </a:p>
        </p:txBody>
      </p:sp>
    </p:spTree>
    <p:extLst>
      <p:ext uri="{BB962C8B-B14F-4D97-AF65-F5344CB8AC3E}">
        <p14:creationId xmlns:p14="http://schemas.microsoft.com/office/powerpoint/2010/main" val="44653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0DA4D-E349-46F8-B8BD-B91F7F4498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C767D303-F3B0-4C20-87AB-7DEE90B8F1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EA07417D-EE21-4EE2-92A8-9999FAA777AA}"/>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2D04A6C3-F1B4-4525-86C3-9F400F2CFCE9}"/>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2DA56C67-97C6-405A-B8D7-44E484E49AB4}"/>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212713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C182-C1A0-4572-AE20-4A95FE92DF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A10780BA-9FB3-4A55-9420-3845EB6F3A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54838381-5A82-4FFA-BE64-DB9C062189CB}"/>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359D94C1-AA13-4D88-A39A-624B31305570}"/>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28CDF0AD-F69A-426A-A941-115C4B812BA3}"/>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915629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E5DB0-615B-401D-B04B-206B13AC499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FFEB4961-FB4C-4239-9B39-5597678865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37401-8302-44BE-8329-E941E70A0C1C}"/>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B9080E0A-8E68-4BD8-B5C5-D01D822EB3DD}"/>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3B8C5B4B-AD91-441C-8F99-A3008A720C29}"/>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4160970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1253D-776C-45B6-BCEA-F46AA2E4A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DA45F590-5067-4D80-B6BB-84E5B394DB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F2306001-AE05-4CBF-90C7-D1CFCE1A64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BE7347E7-0C1E-4535-8BAD-6F02A5B478D2}"/>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6" name="Footer Placeholder 5">
            <a:extLst>
              <a:ext uri="{FF2B5EF4-FFF2-40B4-BE49-F238E27FC236}">
                <a16:creationId xmlns:a16="http://schemas.microsoft.com/office/drawing/2014/main" id="{F6C7FCCA-9AEC-4DE5-98F3-5321C3F14DA7}"/>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F2D751C1-85A3-4CA2-837A-ACEFF0FF233A}"/>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1164418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BD66-24C9-45D6-8C4E-B9726E27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B538DEF6-E301-4E65-A58D-617D40A692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3E6CED-D965-47E5-ABC3-7EEE8C1065E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292763BC-23D8-4A1B-9460-73BCA587AD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8093C2-D91E-4E91-9E55-3D83AD4EB4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B802A5F3-75B4-45AC-A760-892444A0D2A5}"/>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8" name="Footer Placeholder 7">
            <a:extLst>
              <a:ext uri="{FF2B5EF4-FFF2-40B4-BE49-F238E27FC236}">
                <a16:creationId xmlns:a16="http://schemas.microsoft.com/office/drawing/2014/main" id="{AF0EA686-A9E6-472B-84D2-F025848868E7}"/>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9" name="Slide Number Placeholder 8">
            <a:extLst>
              <a:ext uri="{FF2B5EF4-FFF2-40B4-BE49-F238E27FC236}">
                <a16:creationId xmlns:a16="http://schemas.microsoft.com/office/drawing/2014/main" id="{F2849B90-8A70-4C7F-A5E6-B7EB8CA7CCBA}"/>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326657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2AE5-D24E-42D8-8DA8-D602909149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1489D37B-789B-4A1D-943C-0954F554F205}"/>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4" name="Footer Placeholder 3">
            <a:extLst>
              <a:ext uri="{FF2B5EF4-FFF2-40B4-BE49-F238E27FC236}">
                <a16:creationId xmlns:a16="http://schemas.microsoft.com/office/drawing/2014/main" id="{7B615006-CAB6-4197-9BF4-02BB315BF10C}"/>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BF9DD3BB-F8A8-4299-892E-63DD63919C64}"/>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3297187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89A793-0327-4ED2-9307-61053A1850FA}"/>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3" name="Footer Placeholder 2">
            <a:extLst>
              <a:ext uri="{FF2B5EF4-FFF2-40B4-BE49-F238E27FC236}">
                <a16:creationId xmlns:a16="http://schemas.microsoft.com/office/drawing/2014/main" id="{5FE6D777-4B95-41AB-A781-3A3E89FEEC01}"/>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8B8CCC21-ED85-45DE-9B53-B5B97C55828A}"/>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2906766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93481C-5DC1-4362-960B-46FB9E460DD5}" type="datetime1">
              <a:rPr lang="en-US" smtClean="0"/>
              <a:t>10/28/2022</a:t>
            </a:fld>
            <a:endParaRPr lang="en-US"/>
          </a:p>
        </p:txBody>
      </p:sp>
      <p:sp>
        <p:nvSpPr>
          <p:cNvPr id="5" name="Footer Placeholder 4"/>
          <p:cNvSpPr>
            <a:spLocks noGrp="1"/>
          </p:cNvSpPr>
          <p:nvPr>
            <p:ph type="ftr" sz="quarter" idx="11"/>
          </p:nvPr>
        </p:nvSpPr>
        <p:spPr/>
        <p:txBody>
          <a:bodyPr/>
          <a:lstStyle/>
          <a:p>
            <a:r>
              <a:rPr lang="en-US"/>
              <a:t>CSLB 1-800-321-CSLB (2752)</a:t>
            </a:r>
          </a:p>
        </p:txBody>
      </p:sp>
      <p:sp>
        <p:nvSpPr>
          <p:cNvPr id="6" name="Slide Number Placeholder 5"/>
          <p:cNvSpPr>
            <a:spLocks noGrp="1"/>
          </p:cNvSpPr>
          <p:nvPr>
            <p:ph type="sldNum" sz="quarter" idx="12"/>
          </p:nvPr>
        </p:nvSpPr>
        <p:spPr/>
        <p:txBody>
          <a:bodyPr/>
          <a:lstStyle/>
          <a:p>
            <a:fld id="{0D2A0534-F715-43CD-A501-588C710F3683}" type="slidenum">
              <a:rPr lang="en-US" smtClean="0"/>
              <a:t>‹#›</a:t>
            </a:fld>
            <a:endParaRPr lang="en-US"/>
          </a:p>
        </p:txBody>
      </p:sp>
    </p:spTree>
    <p:extLst>
      <p:ext uri="{BB962C8B-B14F-4D97-AF65-F5344CB8AC3E}">
        <p14:creationId xmlns:p14="http://schemas.microsoft.com/office/powerpoint/2010/main" val="2280055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FA49-931B-48EC-915C-0109FA78A9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314535D9-1BCE-4095-B6A6-0D8B23ED87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D7EBE66-C8B3-4CEE-A94C-682804680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CA4497-F8C8-4CAE-AABF-092A577D7E5D}"/>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6" name="Footer Placeholder 5">
            <a:extLst>
              <a:ext uri="{FF2B5EF4-FFF2-40B4-BE49-F238E27FC236}">
                <a16:creationId xmlns:a16="http://schemas.microsoft.com/office/drawing/2014/main" id="{5D705BE2-3E39-414C-AA48-9361C2AD615E}"/>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495B3844-79C2-4040-8277-FE43C651073E}"/>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132713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0C1E-881D-491A-A154-0C19E38B0B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6ED2231F-ED19-443C-B347-C99EC6933C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1C1A7E7F-B406-49F0-ADFD-0778EB9DD7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79872-B96B-4636-88D0-213C19681176}"/>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6" name="Footer Placeholder 5">
            <a:extLst>
              <a:ext uri="{FF2B5EF4-FFF2-40B4-BE49-F238E27FC236}">
                <a16:creationId xmlns:a16="http://schemas.microsoft.com/office/drawing/2014/main" id="{36FDD88E-2C72-4AD3-A653-3897C8E28B50}"/>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ADD0DD07-C08F-429D-9C7B-A223BA3F6AD6}"/>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3114346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7493-06E4-4CBB-B14D-7A774DF6C4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275BBE2E-C5FB-4CF5-A687-63608B6810B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E9CC3CF6-EA7E-4CBE-AC2E-3AF264D1ED9E}"/>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6A24F548-7E8B-4DFC-96F6-7B1845B3A7F1}"/>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1EA4C7D2-4465-4BEC-AB24-2001F757D4DD}"/>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7605351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452DA-8DC4-4D47-9365-D9C4EAF28B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532BC503-8271-4630-9922-105F5B8E4F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9185725E-BC7F-43F6-9C3B-DA65727E4B81}"/>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13128C53-0C66-4858-962F-3A8CF0D28AE6}"/>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218DB134-62EC-4D57-97D1-D5F569D115C3}"/>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526762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a:pattFill prst="solidDmnd">
            <a:fgClr>
              <a:schemeClr val="bg1">
                <a:lumMod val="75000"/>
              </a:schemeClr>
            </a:fgClr>
            <a:bgClr>
              <a:schemeClr val="bg1"/>
            </a:bgClr>
          </a:pattFill>
        </p:spPr>
        <p:txBody>
          <a:bodyPr anchor="ctr">
            <a:normAutofit/>
          </a:bodyPr>
          <a:lstStyle>
            <a:lvl1pPr algn="ctr">
              <a:defRPr sz="1800"/>
            </a:lvl1pPr>
          </a:lstStyle>
          <a:p>
            <a:endParaRPr lang="en-US"/>
          </a:p>
        </p:txBody>
      </p:sp>
    </p:spTree>
    <p:extLst>
      <p:ext uri="{BB962C8B-B14F-4D97-AF65-F5344CB8AC3E}">
        <p14:creationId xmlns:p14="http://schemas.microsoft.com/office/powerpoint/2010/main" val="3960753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AAA676D-BFBE-4CED-85E4-13A68FBAA203}"/>
              </a:ext>
            </a:extLst>
          </p:cNvPr>
          <p:cNvSpPr>
            <a:spLocks noGrp="1"/>
          </p:cNvSpPr>
          <p:nvPr>
            <p:ph type="pic" sz="quarter" idx="11"/>
          </p:nvPr>
        </p:nvSpPr>
        <p:spPr>
          <a:xfrm>
            <a:off x="7028873" y="1249514"/>
            <a:ext cx="4193887" cy="4193887"/>
          </a:xfrm>
          <a:prstGeom prst="flowChartConnector">
            <a:avLst/>
          </a:prstGeom>
          <a:pattFill prst="pct90">
            <a:fgClr>
              <a:schemeClr val="accent1"/>
            </a:fgClr>
            <a:bgClr>
              <a:schemeClr val="bg1"/>
            </a:bgClr>
          </a:pattFill>
          <a:effectLst>
            <a:outerShdw blurRad="215900" dist="50800" dir="8100000" algn="tr" rotWithShape="0">
              <a:prstClr val="black">
                <a:alpha val="37000"/>
              </a:prstClr>
            </a:outerShdw>
          </a:effectLst>
        </p:spPr>
        <p:txBody>
          <a:bodyPr anchor="ctr"/>
          <a:lstStyle>
            <a:lvl1pPr>
              <a:defRPr lang="en-US" sz="1400"/>
            </a:lvl1pPr>
          </a:lstStyle>
          <a:p>
            <a:pPr lvl="0" algn="ctr">
              <a:buNone/>
            </a:pPr>
            <a:endParaRPr lang="en-US"/>
          </a:p>
        </p:txBody>
      </p:sp>
    </p:spTree>
    <p:extLst>
      <p:ext uri="{BB962C8B-B14F-4D97-AF65-F5344CB8AC3E}">
        <p14:creationId xmlns:p14="http://schemas.microsoft.com/office/powerpoint/2010/main" val="1323836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WOT 01">
    <p:spTree>
      <p:nvGrpSpPr>
        <p:cNvPr id="1" name=""/>
        <p:cNvGrpSpPr/>
        <p:nvPr/>
      </p:nvGrpSpPr>
      <p:grpSpPr>
        <a:xfrm>
          <a:off x="0" y="0"/>
          <a:ext cx="0" cy="0"/>
          <a:chOff x="0" y="0"/>
          <a:chExt cx="0" cy="0"/>
        </a:xfrm>
      </p:grpSpPr>
      <p:sp>
        <p:nvSpPr>
          <p:cNvPr id="12" name="Picture Placeholder 11"/>
          <p:cNvSpPr>
            <a:spLocks noGrp="1"/>
          </p:cNvSpPr>
          <p:nvPr>
            <p:ph type="pic" sz="quarter" idx="11" hasCustomPrompt="1"/>
          </p:nvPr>
        </p:nvSpPr>
        <p:spPr>
          <a:xfrm>
            <a:off x="5577842" y="243841"/>
            <a:ext cx="6614159" cy="6614160"/>
          </a:xfrm>
          <a:custGeom>
            <a:avLst/>
            <a:gdLst>
              <a:gd name="connsiteX0" fmla="*/ 6614159 w 6614159"/>
              <a:gd name="connsiteY0" fmla="*/ 0 h 6614160"/>
              <a:gd name="connsiteX1" fmla="*/ 6614159 w 6614159"/>
              <a:gd name="connsiteY1" fmla="*/ 3418065 h 6614160"/>
              <a:gd name="connsiteX2" fmla="*/ 3418064 w 6614159"/>
              <a:gd name="connsiteY2" fmla="*/ 6614160 h 6614160"/>
              <a:gd name="connsiteX3" fmla="*/ 0 w 6614159"/>
              <a:gd name="connsiteY3" fmla="*/ 6614160 h 6614160"/>
              <a:gd name="connsiteX4" fmla="*/ 6614159 w 6614159"/>
              <a:gd name="connsiteY4" fmla="*/ 0 h 6614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4159" h="6614160">
                <a:moveTo>
                  <a:pt x="6614159" y="0"/>
                </a:moveTo>
                <a:lnTo>
                  <a:pt x="6614159" y="3418065"/>
                </a:lnTo>
                <a:cubicBezTo>
                  <a:pt x="4849004" y="3418065"/>
                  <a:pt x="3418064" y="4849006"/>
                  <a:pt x="3418064" y="6614160"/>
                </a:cubicBezTo>
                <a:lnTo>
                  <a:pt x="0" y="6614160"/>
                </a:lnTo>
                <a:cubicBezTo>
                  <a:pt x="0" y="2961260"/>
                  <a:pt x="2961259" y="0"/>
                  <a:pt x="6614159" y="0"/>
                </a:cubicBezTo>
                <a:close/>
              </a:path>
            </a:pathLst>
          </a:custGeom>
          <a:pattFill prst="pct10">
            <a:fgClr>
              <a:schemeClr val="tx1"/>
            </a:fgClr>
            <a:bgClr>
              <a:schemeClr val="bg1"/>
            </a:bgClr>
          </a:pattFill>
          <a:effectLst>
            <a:outerShdw blurRad="50800" dist="25400" dir="5400000" algn="t" rotWithShape="0">
              <a:prstClr val="black">
                <a:alpha val="15000"/>
              </a:prstClr>
            </a:outerShdw>
          </a:effectLst>
        </p:spPr>
        <p:txBody>
          <a:bodyPr wrap="square" anchor="ctr">
            <a:noAutofit/>
          </a:bodyP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036479646"/>
      </p:ext>
    </p:extLst>
  </p:cSld>
  <p:clrMapOvr>
    <a:masterClrMapping/>
  </p:clrMapOvr>
  <p:transition spd="slow"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0DA4D-E349-46F8-B8BD-B91F7F4498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C767D303-F3B0-4C20-87AB-7DEE90B8F1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EA07417D-EE21-4EE2-92A8-9999FAA777AA}"/>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2D04A6C3-F1B4-4525-86C3-9F400F2CFCE9}"/>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2DA56C67-97C6-405A-B8D7-44E484E49AB4}"/>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3332862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8C182-C1A0-4572-AE20-4A95FE92DF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A10780BA-9FB3-4A55-9420-3845EB6F3A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54838381-5A82-4FFA-BE64-DB9C062189CB}"/>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359D94C1-AA13-4D88-A39A-624B31305570}"/>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28CDF0AD-F69A-426A-A941-115C4B812BA3}"/>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898507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E5DB0-615B-401D-B04B-206B13AC499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FFEB4961-FB4C-4239-9B39-5597678865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037401-8302-44BE-8329-E941E70A0C1C}"/>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B9080E0A-8E68-4BD8-B5C5-D01D822EB3DD}"/>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3B8C5B4B-AD91-441C-8F99-A3008A720C29}"/>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175194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B9FF08-15F9-4D28-A05C-D48CAC78895B}" type="datetime1">
              <a:rPr lang="en-US" smtClean="0"/>
              <a:t>10/28/2022</a:t>
            </a:fld>
            <a:endParaRPr lang="en-US"/>
          </a:p>
        </p:txBody>
      </p:sp>
      <p:sp>
        <p:nvSpPr>
          <p:cNvPr id="5" name="Footer Placeholder 4"/>
          <p:cNvSpPr>
            <a:spLocks noGrp="1"/>
          </p:cNvSpPr>
          <p:nvPr>
            <p:ph type="ftr" sz="quarter" idx="11"/>
          </p:nvPr>
        </p:nvSpPr>
        <p:spPr/>
        <p:txBody>
          <a:bodyPr/>
          <a:lstStyle/>
          <a:p>
            <a:r>
              <a:rPr lang="en-US"/>
              <a:t>CSLB 1-800-321-CSLB (2752)</a:t>
            </a:r>
          </a:p>
        </p:txBody>
      </p:sp>
      <p:sp>
        <p:nvSpPr>
          <p:cNvPr id="6" name="Slide Number Placeholder 5"/>
          <p:cNvSpPr>
            <a:spLocks noGrp="1"/>
          </p:cNvSpPr>
          <p:nvPr>
            <p:ph type="sldNum" sz="quarter" idx="12"/>
          </p:nvPr>
        </p:nvSpPr>
        <p:spPr/>
        <p:txBody>
          <a:bodyPr/>
          <a:lstStyle/>
          <a:p>
            <a:fld id="{0D2A0534-F715-43CD-A501-588C710F3683}" type="slidenum">
              <a:rPr lang="en-US" smtClean="0"/>
              <a:t>‹#›</a:t>
            </a:fld>
            <a:endParaRPr lang="en-US"/>
          </a:p>
        </p:txBody>
      </p:sp>
    </p:spTree>
    <p:extLst>
      <p:ext uri="{BB962C8B-B14F-4D97-AF65-F5344CB8AC3E}">
        <p14:creationId xmlns:p14="http://schemas.microsoft.com/office/powerpoint/2010/main" val="4042258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1253D-776C-45B6-BCEA-F46AA2E4A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DA45F590-5067-4D80-B6BB-84E5B394DB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F2306001-AE05-4CBF-90C7-D1CFCE1A64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BE7347E7-0C1E-4535-8BAD-6F02A5B478D2}"/>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6" name="Footer Placeholder 5">
            <a:extLst>
              <a:ext uri="{FF2B5EF4-FFF2-40B4-BE49-F238E27FC236}">
                <a16:creationId xmlns:a16="http://schemas.microsoft.com/office/drawing/2014/main" id="{F6C7FCCA-9AEC-4DE5-98F3-5321C3F14DA7}"/>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F2D751C1-85A3-4CA2-837A-ACEFF0FF233A}"/>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1694242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BD66-24C9-45D6-8C4E-B9726E27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B538DEF6-E301-4E65-A58D-617D40A692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3E6CED-D965-47E5-ABC3-7EEE8C1065E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292763BC-23D8-4A1B-9460-73BCA587AD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8093C2-D91E-4E91-9E55-3D83AD4EB4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B802A5F3-75B4-45AC-A760-892444A0D2A5}"/>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8" name="Footer Placeholder 7">
            <a:extLst>
              <a:ext uri="{FF2B5EF4-FFF2-40B4-BE49-F238E27FC236}">
                <a16:creationId xmlns:a16="http://schemas.microsoft.com/office/drawing/2014/main" id="{AF0EA686-A9E6-472B-84D2-F025848868E7}"/>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9" name="Slide Number Placeholder 8">
            <a:extLst>
              <a:ext uri="{FF2B5EF4-FFF2-40B4-BE49-F238E27FC236}">
                <a16:creationId xmlns:a16="http://schemas.microsoft.com/office/drawing/2014/main" id="{F2849B90-8A70-4C7F-A5E6-B7EB8CA7CCBA}"/>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3992341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82AE5-D24E-42D8-8DA8-D602909149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1489D37B-789B-4A1D-943C-0954F554F205}"/>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4" name="Footer Placeholder 3">
            <a:extLst>
              <a:ext uri="{FF2B5EF4-FFF2-40B4-BE49-F238E27FC236}">
                <a16:creationId xmlns:a16="http://schemas.microsoft.com/office/drawing/2014/main" id="{7B615006-CAB6-4197-9BF4-02BB315BF10C}"/>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BF9DD3BB-F8A8-4299-892E-63DD63919C64}"/>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171613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89A793-0327-4ED2-9307-61053A1850FA}"/>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3" name="Footer Placeholder 2">
            <a:extLst>
              <a:ext uri="{FF2B5EF4-FFF2-40B4-BE49-F238E27FC236}">
                <a16:creationId xmlns:a16="http://schemas.microsoft.com/office/drawing/2014/main" id="{5FE6D777-4B95-41AB-A781-3A3E89FEEC01}"/>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8B8CCC21-ED85-45DE-9B53-B5B97C55828A}"/>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1991259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FA49-931B-48EC-915C-0109FA78A9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314535D9-1BCE-4095-B6A6-0D8B23ED87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0D7EBE66-C8B3-4CEE-A94C-682804680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CA4497-F8C8-4CAE-AABF-092A577D7E5D}"/>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6" name="Footer Placeholder 5">
            <a:extLst>
              <a:ext uri="{FF2B5EF4-FFF2-40B4-BE49-F238E27FC236}">
                <a16:creationId xmlns:a16="http://schemas.microsoft.com/office/drawing/2014/main" id="{5D705BE2-3E39-414C-AA48-9361C2AD615E}"/>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495B3844-79C2-4040-8277-FE43C651073E}"/>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4157425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0C1E-881D-491A-A154-0C19E38B0B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6ED2231F-ED19-443C-B347-C99EC6933C8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1C1A7E7F-B406-49F0-ADFD-0778EB9DD7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579872-B96B-4636-88D0-213C19681176}"/>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6" name="Footer Placeholder 5">
            <a:extLst>
              <a:ext uri="{FF2B5EF4-FFF2-40B4-BE49-F238E27FC236}">
                <a16:creationId xmlns:a16="http://schemas.microsoft.com/office/drawing/2014/main" id="{36FDD88E-2C72-4AD3-A653-3897C8E28B50}"/>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7" name="Slide Number Placeholder 6">
            <a:extLst>
              <a:ext uri="{FF2B5EF4-FFF2-40B4-BE49-F238E27FC236}">
                <a16:creationId xmlns:a16="http://schemas.microsoft.com/office/drawing/2014/main" id="{ADD0DD07-C08F-429D-9C7B-A223BA3F6AD6}"/>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1147916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7493-06E4-4CBB-B14D-7A774DF6C4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275BBE2E-C5FB-4CF5-A687-63608B6810B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E9CC3CF6-EA7E-4CBE-AC2E-3AF264D1ED9E}"/>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6A24F548-7E8B-4DFC-96F6-7B1845B3A7F1}"/>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1EA4C7D2-4465-4BEC-AB24-2001F757D4DD}"/>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1097890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452DA-8DC4-4D47-9365-D9C4EAF28B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532BC503-8271-4630-9922-105F5B8E4F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9185725E-BC7F-43F6-9C3B-DA65727E4B81}"/>
              </a:ext>
            </a:extLst>
          </p:cNvPr>
          <p:cNvSpPr>
            <a:spLocks noGrp="1"/>
          </p:cNvSpPr>
          <p:nvPr>
            <p:ph type="dt" sz="half" idx="10"/>
          </p:nvPr>
        </p:nvSpPr>
        <p:spPr>
          <a:xfrm>
            <a:off x="838200" y="6356350"/>
            <a:ext cx="2743200" cy="365125"/>
          </a:xfrm>
          <a:prstGeom prst="rect">
            <a:avLst/>
          </a:prstGeom>
        </p:spPr>
        <p:txBody>
          <a:bodyPr/>
          <a:lstStyle/>
          <a:p>
            <a:fld id="{0C3B6BD2-43B3-4D0C-AD7B-28F272180534}" type="datetimeFigureOut">
              <a:rPr lang="en-PK" smtClean="0"/>
              <a:t>10/28/2022</a:t>
            </a:fld>
            <a:endParaRPr lang="en-PK"/>
          </a:p>
        </p:txBody>
      </p:sp>
      <p:sp>
        <p:nvSpPr>
          <p:cNvPr id="5" name="Footer Placeholder 4">
            <a:extLst>
              <a:ext uri="{FF2B5EF4-FFF2-40B4-BE49-F238E27FC236}">
                <a16:creationId xmlns:a16="http://schemas.microsoft.com/office/drawing/2014/main" id="{13128C53-0C66-4858-962F-3A8CF0D28AE6}"/>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218DB134-62EC-4D57-97D1-D5F569D115C3}"/>
              </a:ext>
            </a:extLst>
          </p:cNvPr>
          <p:cNvSpPr>
            <a:spLocks noGrp="1"/>
          </p:cNvSpPr>
          <p:nvPr>
            <p:ph type="sldNum" sz="quarter" idx="12"/>
          </p:nvPr>
        </p:nvSpPr>
        <p:spPr>
          <a:xfrm>
            <a:off x="8610600" y="6356350"/>
            <a:ext cx="2743200" cy="365125"/>
          </a:xfrm>
          <a:prstGeom prst="rect">
            <a:avLst/>
          </a:prstGeom>
        </p:spPr>
        <p:txBody>
          <a:bodyPr/>
          <a:lstStyle/>
          <a:p>
            <a:fld id="{7E4D876D-C4F3-432C-A9CF-0D59C163FDED}" type="slidenum">
              <a:rPr lang="en-PK" smtClean="0"/>
              <a:t>‹#›</a:t>
            </a:fld>
            <a:endParaRPr lang="en-PK"/>
          </a:p>
        </p:txBody>
      </p:sp>
    </p:spTree>
    <p:extLst>
      <p:ext uri="{BB962C8B-B14F-4D97-AF65-F5344CB8AC3E}">
        <p14:creationId xmlns:p14="http://schemas.microsoft.com/office/powerpoint/2010/main" val="173870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a:pattFill prst="solidDmnd">
            <a:fgClr>
              <a:schemeClr val="bg1">
                <a:lumMod val="75000"/>
              </a:schemeClr>
            </a:fgClr>
            <a:bgClr>
              <a:schemeClr val="bg1"/>
            </a:bgClr>
          </a:pattFill>
        </p:spPr>
        <p:txBody>
          <a:bodyPr anchor="ctr">
            <a:normAutofit/>
          </a:bodyPr>
          <a:lstStyle>
            <a:lvl1pPr algn="ctr">
              <a:defRPr sz="1800"/>
            </a:lvl1pPr>
          </a:lstStyle>
          <a:p>
            <a:endParaRPr lang="en-US"/>
          </a:p>
        </p:txBody>
      </p:sp>
    </p:spTree>
    <p:extLst>
      <p:ext uri="{BB962C8B-B14F-4D97-AF65-F5344CB8AC3E}">
        <p14:creationId xmlns:p14="http://schemas.microsoft.com/office/powerpoint/2010/main" val="155902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22045-3181-4D67-A2DE-840AC1EF9718}"/>
              </a:ext>
            </a:extLst>
          </p:cNvPr>
          <p:cNvSpPr>
            <a:spLocks noGrp="1"/>
          </p:cNvSpPr>
          <p:nvPr>
            <p:ph type="dt" sz="half" idx="10"/>
          </p:nvPr>
        </p:nvSpPr>
        <p:spPr>
          <a:xfrm>
            <a:off x="838200" y="6356350"/>
            <a:ext cx="2743200" cy="365125"/>
          </a:xfrm>
          <a:prstGeom prst="rect">
            <a:avLst/>
          </a:prstGeom>
        </p:spPr>
        <p:txBody>
          <a:bodyPr/>
          <a:lstStyle/>
          <a:p>
            <a:fld id="{A12B1860-6BB8-4202-B6DA-38F4616CF595}" type="datetimeFigureOut">
              <a:rPr lang="en-US" smtClean="0"/>
              <a:t>10/28/2022</a:t>
            </a:fld>
            <a:endParaRPr lang="en-US"/>
          </a:p>
        </p:txBody>
      </p:sp>
      <p:sp>
        <p:nvSpPr>
          <p:cNvPr id="3" name="Footer Placeholder 2">
            <a:extLst>
              <a:ext uri="{FF2B5EF4-FFF2-40B4-BE49-F238E27FC236}">
                <a16:creationId xmlns:a16="http://schemas.microsoft.com/office/drawing/2014/main" id="{25ACBDD9-FB9A-4FB2-ADCF-DFCDC832B9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B14D269-596B-4B8C-9821-1D82283A03C5}"/>
              </a:ext>
            </a:extLst>
          </p:cNvPr>
          <p:cNvSpPr>
            <a:spLocks noGrp="1"/>
          </p:cNvSpPr>
          <p:nvPr>
            <p:ph type="sldNum" sz="quarter" idx="12"/>
          </p:nvPr>
        </p:nvSpPr>
        <p:spPr>
          <a:xfrm>
            <a:off x="8610600" y="6356350"/>
            <a:ext cx="2743200" cy="365125"/>
          </a:xfrm>
          <a:prstGeom prst="rect">
            <a:avLst/>
          </a:prstGeom>
        </p:spPr>
        <p:txBody>
          <a:bodyPr/>
          <a:lstStyle/>
          <a:p>
            <a:fld id="{D1F8CF6D-7664-40E6-8518-675DCE912956}" type="slidenum">
              <a:rPr lang="en-US" smtClean="0"/>
              <a:t>‹#›</a:t>
            </a:fld>
            <a:endParaRPr lang="en-US"/>
          </a:p>
        </p:txBody>
      </p:sp>
      <p:sp>
        <p:nvSpPr>
          <p:cNvPr id="5" name="Picture Placeholder 4">
            <a:extLst>
              <a:ext uri="{FF2B5EF4-FFF2-40B4-BE49-F238E27FC236}">
                <a16:creationId xmlns:a16="http://schemas.microsoft.com/office/drawing/2014/main" id="{EB4DE6A0-2721-4334-B4B7-286C580C6907}"/>
              </a:ext>
            </a:extLst>
          </p:cNvPr>
          <p:cNvSpPr>
            <a:spLocks noGrp="1"/>
          </p:cNvSpPr>
          <p:nvPr>
            <p:ph type="pic" sz="quarter" idx="22"/>
          </p:nvPr>
        </p:nvSpPr>
        <p:spPr>
          <a:xfrm>
            <a:off x="6815783" y="1404124"/>
            <a:ext cx="4049754" cy="4049752"/>
          </a:xfrm>
          <a:prstGeom prst="rect">
            <a:avLst/>
          </a:prstGeom>
          <a:pattFill prst="pct90">
            <a:fgClr>
              <a:srgbClr val="000000"/>
            </a:fgClr>
            <a:bgClr>
              <a:schemeClr val="bg1"/>
            </a:bgClr>
          </a:pattFill>
        </p:spPr>
      </p:sp>
    </p:spTree>
    <p:extLst>
      <p:ext uri="{BB962C8B-B14F-4D97-AF65-F5344CB8AC3E}">
        <p14:creationId xmlns:p14="http://schemas.microsoft.com/office/powerpoint/2010/main" val="479043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A29AC8-F8BD-4FFF-865E-001B3B934FB0}" type="datetime1">
              <a:rPr lang="en-US" smtClean="0"/>
              <a:t>10/28/2022</a:t>
            </a:fld>
            <a:endParaRPr lang="en-US"/>
          </a:p>
        </p:txBody>
      </p:sp>
      <p:sp>
        <p:nvSpPr>
          <p:cNvPr id="6" name="Footer Placeholder 5"/>
          <p:cNvSpPr>
            <a:spLocks noGrp="1"/>
          </p:cNvSpPr>
          <p:nvPr>
            <p:ph type="ftr" sz="quarter" idx="11"/>
          </p:nvPr>
        </p:nvSpPr>
        <p:spPr/>
        <p:txBody>
          <a:bodyPr/>
          <a:lstStyle/>
          <a:p>
            <a:r>
              <a:rPr lang="en-US"/>
              <a:t>CSLB 1-800-321-CSLB (2752)</a:t>
            </a:r>
          </a:p>
        </p:txBody>
      </p:sp>
      <p:sp>
        <p:nvSpPr>
          <p:cNvPr id="7" name="Slide Number Placeholder 6"/>
          <p:cNvSpPr>
            <a:spLocks noGrp="1"/>
          </p:cNvSpPr>
          <p:nvPr>
            <p:ph type="sldNum" sz="quarter" idx="12"/>
          </p:nvPr>
        </p:nvSpPr>
        <p:spPr/>
        <p:txBody>
          <a:bodyPr/>
          <a:lstStyle/>
          <a:p>
            <a:fld id="{0D2A0534-F715-43CD-A501-588C710F3683}" type="slidenum">
              <a:rPr lang="en-US" smtClean="0"/>
              <a:t>‹#›</a:t>
            </a:fld>
            <a:endParaRPr lang="en-US"/>
          </a:p>
        </p:txBody>
      </p:sp>
    </p:spTree>
    <p:extLst>
      <p:ext uri="{BB962C8B-B14F-4D97-AF65-F5344CB8AC3E}">
        <p14:creationId xmlns:p14="http://schemas.microsoft.com/office/powerpoint/2010/main" val="2190528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40BCAF2-3B16-4C61-A59E-8D108DC3D4ED}"/>
              </a:ext>
            </a:extLst>
          </p:cNvPr>
          <p:cNvSpPr>
            <a:spLocks noGrp="1"/>
          </p:cNvSpPr>
          <p:nvPr>
            <p:ph type="pic" sz="quarter" idx="10"/>
          </p:nvPr>
        </p:nvSpPr>
        <p:spPr>
          <a:xfrm>
            <a:off x="6779622" y="0"/>
            <a:ext cx="5412377" cy="6858000"/>
          </a:xfrm>
          <a:prstGeom prst="rect">
            <a:avLst/>
          </a:prstGeom>
        </p:spPr>
        <p:txBody>
          <a:bodyPr/>
          <a:lstStyle/>
          <a:p>
            <a:endParaRPr lang="en-PK"/>
          </a:p>
        </p:txBody>
      </p:sp>
    </p:spTree>
    <p:extLst>
      <p:ext uri="{BB962C8B-B14F-4D97-AF65-F5344CB8AC3E}">
        <p14:creationId xmlns:p14="http://schemas.microsoft.com/office/powerpoint/2010/main" val="239445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571D3-3D09-4C4B-BB7C-412BBDD74384}"/>
              </a:ext>
            </a:extLst>
          </p:cNvPr>
          <p:cNvSpPr/>
          <p:nvPr userDrawn="1"/>
        </p:nvSpPr>
        <p:spPr>
          <a:xfrm>
            <a:off x="9199813" y="1021939"/>
            <a:ext cx="2475346" cy="3048000"/>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Picture Placeholder 7">
            <a:extLst>
              <a:ext uri="{FF2B5EF4-FFF2-40B4-BE49-F238E27FC236}">
                <a16:creationId xmlns:a16="http://schemas.microsoft.com/office/drawing/2014/main" id="{F1DAF06E-E829-45B4-A103-9AB210EDFE1E}"/>
              </a:ext>
            </a:extLst>
          </p:cNvPr>
          <p:cNvSpPr>
            <a:spLocks noGrp="1"/>
          </p:cNvSpPr>
          <p:nvPr>
            <p:ph type="pic" sz="quarter" idx="10"/>
          </p:nvPr>
        </p:nvSpPr>
        <p:spPr>
          <a:xfrm>
            <a:off x="7426037" y="1516735"/>
            <a:ext cx="3822700" cy="3824531"/>
          </a:xfrm>
          <a:prstGeom prst="rect">
            <a:avLst/>
          </a:prstGeom>
          <a:pattFill prst="pct90">
            <a:fgClr>
              <a:schemeClr val="accent1"/>
            </a:fgClr>
            <a:bgClr>
              <a:schemeClr val="bg1"/>
            </a:bgClr>
          </a:pattFill>
          <a:effectLst>
            <a:outerShdw blurRad="215900" dist="50800" dir="8100000" algn="tr" rotWithShape="0">
              <a:prstClr val="black">
                <a:alpha val="37000"/>
              </a:prstClr>
            </a:outerShdw>
          </a:effectLst>
        </p:spPr>
        <p:txBody>
          <a:bodyPr anchor="ctr"/>
          <a:lstStyle>
            <a:lvl1pPr algn="ctr">
              <a:buNone/>
              <a:defRPr sz="1400"/>
            </a:lvl1pPr>
          </a:lstStyle>
          <a:p>
            <a:endParaRPr lang="en-US"/>
          </a:p>
        </p:txBody>
      </p:sp>
    </p:spTree>
    <p:extLst>
      <p:ext uri="{BB962C8B-B14F-4D97-AF65-F5344CB8AC3E}">
        <p14:creationId xmlns:p14="http://schemas.microsoft.com/office/powerpoint/2010/main" val="87784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10/28/2022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4725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10/28/2022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7150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10/28/2022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6534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10/28/2022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1887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10/28/2022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5073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10/28/2022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3820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10/28/2022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69367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10/28/2022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552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0F19EA-8A41-40A4-ADE1-0DF24557594D}" type="datetime1">
              <a:rPr lang="en-US" smtClean="0"/>
              <a:t>10/28/2022</a:t>
            </a:fld>
            <a:endParaRPr lang="en-US"/>
          </a:p>
        </p:txBody>
      </p:sp>
      <p:sp>
        <p:nvSpPr>
          <p:cNvPr id="8" name="Footer Placeholder 7"/>
          <p:cNvSpPr>
            <a:spLocks noGrp="1"/>
          </p:cNvSpPr>
          <p:nvPr>
            <p:ph type="ftr" sz="quarter" idx="11"/>
          </p:nvPr>
        </p:nvSpPr>
        <p:spPr/>
        <p:txBody>
          <a:bodyPr/>
          <a:lstStyle/>
          <a:p>
            <a:r>
              <a:rPr lang="en-US"/>
              <a:t>CSLB 1-800-321-CSLB (2752)</a:t>
            </a:r>
          </a:p>
        </p:txBody>
      </p:sp>
      <p:sp>
        <p:nvSpPr>
          <p:cNvPr id="9" name="Slide Number Placeholder 8"/>
          <p:cNvSpPr>
            <a:spLocks noGrp="1"/>
          </p:cNvSpPr>
          <p:nvPr>
            <p:ph type="sldNum" sz="quarter" idx="12"/>
          </p:nvPr>
        </p:nvSpPr>
        <p:spPr/>
        <p:txBody>
          <a:bodyPr/>
          <a:lstStyle/>
          <a:p>
            <a:fld id="{0D2A0534-F715-43CD-A501-588C710F3683}" type="slidenum">
              <a:rPr lang="en-US" smtClean="0"/>
              <a:t>‹#›</a:t>
            </a:fld>
            <a:endParaRPr lang="en-US"/>
          </a:p>
        </p:txBody>
      </p:sp>
    </p:spTree>
    <p:extLst>
      <p:ext uri="{BB962C8B-B14F-4D97-AF65-F5344CB8AC3E}">
        <p14:creationId xmlns:p14="http://schemas.microsoft.com/office/powerpoint/2010/main" val="3617890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10/28/2022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4115209"/>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10/28/2022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2448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10/28/2022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9527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5ECD33-9382-4AA3-98F3-4A45ECACB18B}" type="datetime1">
              <a:rPr lang="en-US" smtClean="0"/>
              <a:t>10/28/2022</a:t>
            </a:fld>
            <a:endParaRPr lang="en-US"/>
          </a:p>
        </p:txBody>
      </p:sp>
      <p:sp>
        <p:nvSpPr>
          <p:cNvPr id="4" name="Footer Placeholder 3"/>
          <p:cNvSpPr>
            <a:spLocks noGrp="1"/>
          </p:cNvSpPr>
          <p:nvPr>
            <p:ph type="ftr" sz="quarter" idx="11"/>
          </p:nvPr>
        </p:nvSpPr>
        <p:spPr/>
        <p:txBody>
          <a:bodyPr/>
          <a:lstStyle/>
          <a:p>
            <a:r>
              <a:rPr lang="en-US"/>
              <a:t>CSLB 1-800-321-CSLB (2752)</a:t>
            </a:r>
          </a:p>
        </p:txBody>
      </p:sp>
      <p:sp>
        <p:nvSpPr>
          <p:cNvPr id="5" name="Slide Number Placeholder 4"/>
          <p:cNvSpPr>
            <a:spLocks noGrp="1"/>
          </p:cNvSpPr>
          <p:nvPr>
            <p:ph type="sldNum" sz="quarter" idx="12"/>
          </p:nvPr>
        </p:nvSpPr>
        <p:spPr/>
        <p:txBody>
          <a:bodyPr/>
          <a:lstStyle/>
          <a:p>
            <a:fld id="{0D2A0534-F715-43CD-A501-588C710F3683}" type="slidenum">
              <a:rPr lang="en-US" smtClean="0"/>
              <a:t>‹#›</a:t>
            </a:fld>
            <a:endParaRPr lang="en-US"/>
          </a:p>
        </p:txBody>
      </p:sp>
    </p:spTree>
    <p:extLst>
      <p:ext uri="{BB962C8B-B14F-4D97-AF65-F5344CB8AC3E}">
        <p14:creationId xmlns:p14="http://schemas.microsoft.com/office/powerpoint/2010/main" val="26285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9B04C-0DB3-4351-B809-617F2B8892AE}" type="datetime1">
              <a:rPr lang="en-US" smtClean="0"/>
              <a:t>10/28/2022</a:t>
            </a:fld>
            <a:endParaRPr lang="en-US"/>
          </a:p>
        </p:txBody>
      </p:sp>
      <p:sp>
        <p:nvSpPr>
          <p:cNvPr id="3" name="Footer Placeholder 2"/>
          <p:cNvSpPr>
            <a:spLocks noGrp="1"/>
          </p:cNvSpPr>
          <p:nvPr>
            <p:ph type="ftr" sz="quarter" idx="11"/>
          </p:nvPr>
        </p:nvSpPr>
        <p:spPr/>
        <p:txBody>
          <a:bodyPr/>
          <a:lstStyle/>
          <a:p>
            <a:r>
              <a:rPr lang="en-US"/>
              <a:t>CSLB 1-800-321-CSLB (2752)</a:t>
            </a:r>
          </a:p>
        </p:txBody>
      </p:sp>
      <p:sp>
        <p:nvSpPr>
          <p:cNvPr id="4" name="Slide Number Placeholder 3"/>
          <p:cNvSpPr>
            <a:spLocks noGrp="1"/>
          </p:cNvSpPr>
          <p:nvPr>
            <p:ph type="sldNum" sz="quarter" idx="12"/>
          </p:nvPr>
        </p:nvSpPr>
        <p:spPr/>
        <p:txBody>
          <a:bodyPr/>
          <a:lstStyle/>
          <a:p>
            <a:fld id="{0D2A0534-F715-43CD-A501-588C710F3683}" type="slidenum">
              <a:rPr lang="en-US" smtClean="0"/>
              <a:t>‹#›</a:t>
            </a:fld>
            <a:endParaRPr lang="en-US"/>
          </a:p>
        </p:txBody>
      </p:sp>
    </p:spTree>
    <p:extLst>
      <p:ext uri="{BB962C8B-B14F-4D97-AF65-F5344CB8AC3E}">
        <p14:creationId xmlns:p14="http://schemas.microsoft.com/office/powerpoint/2010/main" val="193305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CB958A1-D3A4-4C3A-9C0C-73789BCC0AC1}" type="datetime1">
              <a:rPr lang="en-US" smtClean="0"/>
              <a:t>10/28/2022</a:t>
            </a:fld>
            <a:endParaRPr lang="en-US"/>
          </a:p>
        </p:txBody>
      </p:sp>
      <p:sp>
        <p:nvSpPr>
          <p:cNvPr id="6" name="Footer Placeholder 5"/>
          <p:cNvSpPr>
            <a:spLocks noGrp="1"/>
          </p:cNvSpPr>
          <p:nvPr>
            <p:ph type="ftr" sz="quarter" idx="11"/>
          </p:nvPr>
        </p:nvSpPr>
        <p:spPr/>
        <p:txBody>
          <a:bodyPr/>
          <a:lstStyle/>
          <a:p>
            <a:r>
              <a:rPr lang="en-US"/>
              <a:t>CSLB 1-800-321-CSLB (2752)</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0D2A0534-F715-43CD-A501-588C710F3683}" type="slidenum">
              <a:rPr lang="en-US" smtClean="0"/>
              <a:t>‹#›</a:t>
            </a:fld>
            <a:endParaRPr lang="en-US"/>
          </a:p>
        </p:txBody>
      </p:sp>
    </p:spTree>
    <p:extLst>
      <p:ext uri="{BB962C8B-B14F-4D97-AF65-F5344CB8AC3E}">
        <p14:creationId xmlns:p14="http://schemas.microsoft.com/office/powerpoint/2010/main" val="168419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8226D84A-0986-4438-A646-9C47974F5BA7}" type="datetime1">
              <a:rPr lang="en-US" smtClean="0"/>
              <a:t>10/28/2022</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r>
              <a:rPr lang="en-US"/>
              <a:t>CSLB 1-800-321-CSLB (2752)</a:t>
            </a: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0D2A0534-F715-43CD-A501-588C710F3683}" type="slidenum">
              <a:rPr lang="en-US" smtClean="0"/>
              <a:t>‹#›</a:t>
            </a:fld>
            <a:endParaRPr lang="en-US"/>
          </a:p>
        </p:txBody>
      </p:sp>
    </p:spTree>
    <p:extLst>
      <p:ext uri="{BB962C8B-B14F-4D97-AF65-F5344CB8AC3E}">
        <p14:creationId xmlns:p14="http://schemas.microsoft.com/office/powerpoint/2010/main" val="21395676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22DCBA24-0708-4681-B9AD-DAC755BF7769}" type="datetime1">
              <a:rPr lang="en-US" smtClean="0"/>
              <a:t>10/28/2022</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r>
              <a:rPr lang="en-US"/>
              <a:t>CSLB 1-800-321-CSLB (2752)</a:t>
            </a: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0D2A0534-F715-43CD-A501-588C710F3683}" type="slidenum">
              <a:rPr lang="en-US" smtClean="0"/>
              <a:t>‹#›</a:t>
            </a:fld>
            <a:endParaRPr lang="en-US"/>
          </a:p>
        </p:txBody>
      </p:sp>
    </p:spTree>
    <p:extLst>
      <p:ext uri="{BB962C8B-B14F-4D97-AF65-F5344CB8AC3E}">
        <p14:creationId xmlns:p14="http://schemas.microsoft.com/office/powerpoint/2010/main" val="2307677746"/>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1145E-6604-45E2-95F7-10F0E499CEB2}"/>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35565" r="56167"/>
          <a:stretch/>
        </p:blipFill>
        <p:spPr>
          <a:xfrm rot="9128358">
            <a:off x="11476595" y="-512382"/>
            <a:ext cx="1109223" cy="1418649"/>
          </a:xfrm>
          <a:prstGeom prst="rect">
            <a:avLst/>
          </a:prstGeom>
        </p:spPr>
      </p:pic>
      <p:sp>
        <p:nvSpPr>
          <p:cNvPr id="3" name="Rectangle 2">
            <a:extLst>
              <a:ext uri="{FF2B5EF4-FFF2-40B4-BE49-F238E27FC236}">
                <a16:creationId xmlns:a16="http://schemas.microsoft.com/office/drawing/2014/main" id="{1EF62B93-35C7-474D-9C5A-9AE7F803079B}"/>
              </a:ext>
            </a:extLst>
          </p:cNvPr>
          <p:cNvSpPr/>
          <p:nvPr userDrawn="1"/>
        </p:nvSpPr>
        <p:spPr>
          <a:xfrm>
            <a:off x="0" y="6795002"/>
            <a:ext cx="4059936" cy="629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6A4A5D-679A-4E11-83CA-A1EA37AB17DA}"/>
              </a:ext>
            </a:extLst>
          </p:cNvPr>
          <p:cNvSpPr/>
          <p:nvPr userDrawn="1"/>
        </p:nvSpPr>
        <p:spPr>
          <a:xfrm>
            <a:off x="4059936" y="6795002"/>
            <a:ext cx="4059936" cy="629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6261742-7AE8-4FA9-8F2D-75A0EFE66AE3}"/>
              </a:ext>
            </a:extLst>
          </p:cNvPr>
          <p:cNvSpPr/>
          <p:nvPr userDrawn="1"/>
        </p:nvSpPr>
        <p:spPr>
          <a:xfrm>
            <a:off x="8119872" y="6795002"/>
            <a:ext cx="4072128" cy="629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BFDE51F-BB31-4A49-9089-D40F60C84376}"/>
              </a:ext>
            </a:extLst>
          </p:cNvPr>
          <p:cNvCxnSpPr>
            <a:cxnSpLocks/>
          </p:cNvCxnSpPr>
          <p:nvPr userDrawn="1"/>
        </p:nvCxnSpPr>
        <p:spPr>
          <a:xfrm>
            <a:off x="0" y="67349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3E3FA3E-D12F-4D2D-9AB4-E2946269155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6394" y="6349063"/>
            <a:ext cx="2354988" cy="326434"/>
          </a:xfrm>
          <a:prstGeom prst="rect">
            <a:avLst/>
          </a:prstGeom>
        </p:spPr>
      </p:pic>
      <p:sp>
        <p:nvSpPr>
          <p:cNvPr id="8" name="TextBox 7">
            <a:extLst>
              <a:ext uri="{FF2B5EF4-FFF2-40B4-BE49-F238E27FC236}">
                <a16:creationId xmlns:a16="http://schemas.microsoft.com/office/drawing/2014/main" id="{85508145-A104-4116-B658-F45850BC2A93}"/>
              </a:ext>
            </a:extLst>
          </p:cNvPr>
          <p:cNvSpPr txBox="1"/>
          <p:nvPr userDrawn="1"/>
        </p:nvSpPr>
        <p:spPr>
          <a:xfrm>
            <a:off x="11687940" y="6432759"/>
            <a:ext cx="434734" cy="338554"/>
          </a:xfrm>
          <a:prstGeom prst="rect">
            <a:avLst/>
          </a:prstGeom>
          <a:noFill/>
          <a:ln>
            <a:noFill/>
          </a:ln>
        </p:spPr>
        <p:txBody>
          <a:bodyPr wrap="none" rtlCol="0">
            <a:spAutoFit/>
          </a:bodyPr>
          <a:lstStyle/>
          <a:p>
            <a:pPr algn="ctr"/>
            <a:fld id="{E16953A5-9CA3-486F-A0BE-61E3C8729CD4}" type="slidenum">
              <a:rPr lang="en-US" sz="1600" smtClean="0">
                <a:solidFill>
                  <a:schemeClr val="accent1"/>
                </a:solidFill>
              </a:rPr>
              <a:t>‹#›</a:t>
            </a:fld>
            <a:endParaRPr lang="en-US" sz="1600" dirty="0">
              <a:solidFill>
                <a:schemeClr val="accent1"/>
              </a:solidFill>
            </a:endParaRPr>
          </a:p>
        </p:txBody>
      </p:sp>
    </p:spTree>
    <p:extLst>
      <p:ext uri="{BB962C8B-B14F-4D97-AF65-F5344CB8AC3E}">
        <p14:creationId xmlns:p14="http://schemas.microsoft.com/office/powerpoint/2010/main" val="1701046398"/>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 id="2147484200" r:id="rId13"/>
    <p:sldLayoutId id="2147484201"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21145E-6604-45E2-95F7-10F0E499CEB2}"/>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35565" r="56167"/>
          <a:stretch/>
        </p:blipFill>
        <p:spPr>
          <a:xfrm rot="9128358">
            <a:off x="11476595" y="-512382"/>
            <a:ext cx="1109223" cy="1418649"/>
          </a:xfrm>
          <a:prstGeom prst="rect">
            <a:avLst/>
          </a:prstGeom>
        </p:spPr>
      </p:pic>
      <p:sp>
        <p:nvSpPr>
          <p:cNvPr id="3" name="Rectangle 2">
            <a:extLst>
              <a:ext uri="{FF2B5EF4-FFF2-40B4-BE49-F238E27FC236}">
                <a16:creationId xmlns:a16="http://schemas.microsoft.com/office/drawing/2014/main" id="{1EF62B93-35C7-474D-9C5A-9AE7F803079B}"/>
              </a:ext>
            </a:extLst>
          </p:cNvPr>
          <p:cNvSpPr/>
          <p:nvPr userDrawn="1"/>
        </p:nvSpPr>
        <p:spPr>
          <a:xfrm>
            <a:off x="0" y="6795002"/>
            <a:ext cx="4059936" cy="629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46A4A5D-679A-4E11-83CA-A1EA37AB17DA}"/>
              </a:ext>
            </a:extLst>
          </p:cNvPr>
          <p:cNvSpPr/>
          <p:nvPr userDrawn="1"/>
        </p:nvSpPr>
        <p:spPr>
          <a:xfrm>
            <a:off x="4059936" y="6795002"/>
            <a:ext cx="4059936" cy="629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6261742-7AE8-4FA9-8F2D-75A0EFE66AE3}"/>
              </a:ext>
            </a:extLst>
          </p:cNvPr>
          <p:cNvSpPr/>
          <p:nvPr userDrawn="1"/>
        </p:nvSpPr>
        <p:spPr>
          <a:xfrm>
            <a:off x="8119872" y="6795002"/>
            <a:ext cx="4072128" cy="629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3BFDE51F-BB31-4A49-9089-D40F60C84376}"/>
              </a:ext>
            </a:extLst>
          </p:cNvPr>
          <p:cNvCxnSpPr>
            <a:cxnSpLocks/>
          </p:cNvCxnSpPr>
          <p:nvPr userDrawn="1"/>
        </p:nvCxnSpPr>
        <p:spPr>
          <a:xfrm>
            <a:off x="0" y="6734939"/>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3E3FA3E-D12F-4D2D-9AB4-E2946269155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56394" y="6349063"/>
            <a:ext cx="2354988" cy="326434"/>
          </a:xfrm>
          <a:prstGeom prst="rect">
            <a:avLst/>
          </a:prstGeom>
        </p:spPr>
      </p:pic>
      <p:sp>
        <p:nvSpPr>
          <p:cNvPr id="8" name="TextBox 7">
            <a:extLst>
              <a:ext uri="{FF2B5EF4-FFF2-40B4-BE49-F238E27FC236}">
                <a16:creationId xmlns:a16="http://schemas.microsoft.com/office/drawing/2014/main" id="{85508145-A104-4116-B658-F45850BC2A93}"/>
              </a:ext>
            </a:extLst>
          </p:cNvPr>
          <p:cNvSpPr txBox="1"/>
          <p:nvPr userDrawn="1"/>
        </p:nvSpPr>
        <p:spPr>
          <a:xfrm>
            <a:off x="11687940" y="6432759"/>
            <a:ext cx="434734" cy="338554"/>
          </a:xfrm>
          <a:prstGeom prst="rect">
            <a:avLst/>
          </a:prstGeom>
          <a:noFill/>
          <a:ln>
            <a:noFill/>
          </a:ln>
        </p:spPr>
        <p:txBody>
          <a:bodyPr wrap="none" rtlCol="0">
            <a:spAutoFit/>
          </a:bodyPr>
          <a:lstStyle/>
          <a:p>
            <a:pPr algn="ctr"/>
            <a:fld id="{E16953A5-9CA3-486F-A0BE-61E3C8729CD4}" type="slidenum">
              <a:rPr lang="en-US" sz="1600" smtClean="0">
                <a:solidFill>
                  <a:schemeClr val="accent1"/>
                </a:solidFill>
              </a:rPr>
              <a:t>‹#›</a:t>
            </a:fld>
            <a:endParaRPr lang="en-US" sz="1600" dirty="0">
              <a:solidFill>
                <a:schemeClr val="accent1"/>
              </a:solidFill>
            </a:endParaRPr>
          </a:p>
        </p:txBody>
      </p:sp>
    </p:spTree>
    <p:extLst>
      <p:ext uri="{BB962C8B-B14F-4D97-AF65-F5344CB8AC3E}">
        <p14:creationId xmlns:p14="http://schemas.microsoft.com/office/powerpoint/2010/main" val="119645726"/>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885">
              <a:schemeClr val="accent1"/>
            </a:gs>
            <a:gs pos="10000">
              <a:schemeClr val="accent1">
                <a:lumMod val="50000"/>
              </a:schemeClr>
            </a:gs>
          </a:gsLst>
          <a:lin ang="612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9B482E8-6E0E-1B4F-B1FD-C69DB9E858D9}" type="datetimeFigureOut">
              <a:rPr lang="en-US" smtClean="0"/>
              <a:pPr/>
              <a:t>10/28/2022</a:t>
            </a:fld>
            <a:endParaRPr lang="en-US" dirty="0"/>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0078078"/>
      </p:ext>
    </p:extLst>
  </p:cSld>
  <p:clrMap bg1="dk1" tx1="lt1" bg2="dk2" tx2="lt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8.sv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37.jpg"/><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45.png"/><Relationship Id="rId4" Type="http://schemas.openxmlformats.org/officeDocument/2006/relationships/image" Target="../media/image44.jp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hyperlink" Target="http://www.reportfraud.gov/" TargetMode="External"/><Relationship Id="rId5" Type="http://schemas.openxmlformats.org/officeDocument/2006/relationships/hyperlink" Target="http://www.annualcreditreport.com/" TargetMode="Externa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dfpi.ca.gov/" TargetMode="External"/><Relationship Id="rId7" Type="http://schemas.openxmlformats.org/officeDocument/2006/relationships/hyperlink" Target="http://www.dfpi.ca.gov/#social" TargetMode="External"/><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hyperlink" Target="http://www.dfpi.ca.gov/subscribe" TargetMode="External"/><Relationship Id="rId5" Type="http://schemas.openxmlformats.org/officeDocument/2006/relationships/hyperlink" Target="mailto:outreach@dfpi.ca.gov" TargetMode="External"/><Relationship Id="rId4" Type="http://schemas.openxmlformats.org/officeDocument/2006/relationships/hyperlink" Target="mailto:askdfpi@dfpi.ca.gov"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media/image56.png"/><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3.xml"/><Relationship Id="rId5" Type="http://schemas.openxmlformats.org/officeDocument/2006/relationships/image" Target="../media/image58.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59.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60.jpe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image" Target="../media/image56.png"/><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43.xml"/><Relationship Id="rId5" Type="http://schemas.openxmlformats.org/officeDocument/2006/relationships/image" Target="../media/image62.jpe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43.xml"/><Relationship Id="rId5" Type="http://schemas.openxmlformats.org/officeDocument/2006/relationships/image" Target="../media/image63.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3" Type="http://schemas.openxmlformats.org/officeDocument/2006/relationships/hyperlink" Target="http://www.insurance.ca.gov/" TargetMode="External"/><Relationship Id="rId2" Type="http://schemas.openxmlformats.org/officeDocument/2006/relationships/notesSlide" Target="../notesSlides/notesSlide24.xml"/><Relationship Id="rId1" Type="http://schemas.openxmlformats.org/officeDocument/2006/relationships/slideLayout" Target="../slideLayouts/slideLayout43.xml"/><Relationship Id="rId5" Type="http://schemas.openxmlformats.org/officeDocument/2006/relationships/image" Target="../media/image56.png"/><Relationship Id="rId4" Type="http://schemas.openxmlformats.org/officeDocument/2006/relationships/image" Target="../media/image55.png"/></Relationships>
</file>

<file path=ppt/slides/_rels/slide6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www.seniors.insurance.ca.gov/" TargetMode="External"/><Relationship Id="rId7"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4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hyperlink" Target="http://www.insurance.ca.gov/" TargetMode="External"/><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55.pn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4549E"/>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63" y="1214282"/>
            <a:ext cx="9293371" cy="3752096"/>
          </a:xfrm>
          <a:prstGeom prst="rect">
            <a:avLst/>
          </a:prstGeom>
        </p:spPr>
      </p:pic>
      <p:pic>
        <p:nvPicPr>
          <p:cNvPr id="11" name="Picture 10"/>
          <p:cNvPicPr>
            <a:picLocks noChangeAspect="1"/>
          </p:cNvPicPr>
          <p:nvPr/>
        </p:nvPicPr>
        <p:blipFill>
          <a:blip r:embed="rId3"/>
          <a:stretch>
            <a:fillRect/>
          </a:stretch>
        </p:blipFill>
        <p:spPr>
          <a:xfrm>
            <a:off x="3174015" y="4008613"/>
            <a:ext cx="6124575" cy="895350"/>
          </a:xfrm>
          <a:prstGeom prst="rect">
            <a:avLst/>
          </a:prstGeom>
        </p:spPr>
      </p:pic>
    </p:spTree>
    <p:extLst>
      <p:ext uri="{BB962C8B-B14F-4D97-AF65-F5344CB8AC3E}">
        <p14:creationId xmlns:p14="http://schemas.microsoft.com/office/powerpoint/2010/main" val="2239220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527F-8C27-129B-6571-E938CB9E0E30}"/>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What Can I Do If I’ve Been Scammed?</a:t>
            </a:r>
          </a:p>
        </p:txBody>
      </p:sp>
      <p:sp>
        <p:nvSpPr>
          <p:cNvPr id="3" name="Text Placeholder 2">
            <a:extLst>
              <a:ext uri="{FF2B5EF4-FFF2-40B4-BE49-F238E27FC236}">
                <a16:creationId xmlns:a16="http://schemas.microsoft.com/office/drawing/2014/main" id="{C15E2B3F-E034-B9BA-DA53-D51C910E43E7}"/>
              </a:ext>
            </a:extLst>
          </p:cNvPr>
          <p:cNvSpPr>
            <a:spLocks noGrp="1"/>
          </p:cNvSpPr>
          <p:nvPr>
            <p:ph type="body" idx="1"/>
          </p:nvPr>
        </p:nvSpPr>
        <p:spPr>
          <a:xfrm>
            <a:off x="719137" y="2316480"/>
            <a:ext cx="10753725" cy="3766185"/>
          </a:xfrm>
        </p:spPr>
        <p:txBody>
          <a:bodyPr>
            <a:normAutofit/>
          </a:bodyPr>
          <a:lstStyle/>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Call CSLB 1-800-321-CSLB (2752)</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Website: cslb.ca.gov, click “File a Complaint”</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Seniors have 4 years from date of construction to file complaint</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Five-Day Right to Cancel a Contract for Seniors (Age 65+)</a:t>
            </a:r>
          </a:p>
        </p:txBody>
      </p:sp>
    </p:spTree>
    <p:extLst>
      <p:ext uri="{BB962C8B-B14F-4D97-AF65-F5344CB8AC3E}">
        <p14:creationId xmlns:p14="http://schemas.microsoft.com/office/powerpoint/2010/main" val="3335650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57B03-8FE4-FA71-9124-F05565E68B3B}"/>
              </a:ext>
            </a:extLst>
          </p:cNvPr>
          <p:cNvSpPr>
            <a:spLocks noGrp="1"/>
          </p:cNvSpPr>
          <p:nvPr>
            <p:ph type="title"/>
          </p:nvPr>
        </p:nvSpPr>
        <p:spPr/>
        <p:txBody>
          <a:bodyPr/>
          <a:lstStyle/>
          <a:p>
            <a:pPr marR="0" rtl="0"/>
            <a:r>
              <a:rPr lang="en-US" b="0" i="0" u="none" strike="noStrike" baseline="0">
                <a:solidFill>
                  <a:prstClr val="black"/>
                </a:solidFill>
                <a:latin typeface="Century Gothic" panose="020B0502020202020204" pitchFamily="34" charset="0"/>
              </a:rPr>
              <a:t>Why Use a Licensed Contractor?</a:t>
            </a:r>
          </a:p>
        </p:txBody>
      </p:sp>
      <p:sp>
        <p:nvSpPr>
          <p:cNvPr id="3" name="Text Placeholder 2">
            <a:extLst>
              <a:ext uri="{FF2B5EF4-FFF2-40B4-BE49-F238E27FC236}">
                <a16:creationId xmlns:a16="http://schemas.microsoft.com/office/drawing/2014/main" id="{A5491694-20BE-2A52-E480-2DA0272DEDC1}"/>
              </a:ext>
            </a:extLst>
          </p:cNvPr>
          <p:cNvSpPr>
            <a:spLocks noGrp="1"/>
          </p:cNvSpPr>
          <p:nvPr>
            <p:ph sz="half" idx="1"/>
          </p:nvPr>
        </p:nvSpPr>
        <p:spPr/>
        <p:txBody>
          <a:bodyPr/>
          <a:lstStyle/>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Licensed contractors pass trade and law exams, background checks</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Required to hold $15,000 bonds </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Workers’ compensation insurance – covers worker injuries</a:t>
            </a:r>
          </a:p>
        </p:txBody>
      </p:sp>
      <p:pic>
        <p:nvPicPr>
          <p:cNvPr id="6" name="Content Placeholder 5" descr="A picture containing person, preparing&#10;&#10;Description automatically generated">
            <a:extLst>
              <a:ext uri="{FF2B5EF4-FFF2-40B4-BE49-F238E27FC236}">
                <a16:creationId xmlns:a16="http://schemas.microsoft.com/office/drawing/2014/main" id="{8CF0899C-0188-7753-1387-B0851030032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8590" t="22454" r="-1921" b="14216"/>
          <a:stretch/>
        </p:blipFill>
        <p:spPr>
          <a:xfrm>
            <a:off x="6011863" y="2328069"/>
            <a:ext cx="4662487" cy="3108324"/>
          </a:xfrm>
        </p:spPr>
      </p:pic>
    </p:spTree>
    <p:extLst>
      <p:ext uri="{BB962C8B-B14F-4D97-AF65-F5344CB8AC3E}">
        <p14:creationId xmlns:p14="http://schemas.microsoft.com/office/powerpoint/2010/main" val="965606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0186-5652-D30F-AE19-85354BE3A928}"/>
              </a:ext>
            </a:extLst>
          </p:cNvPr>
          <p:cNvSpPr>
            <a:spLocks noGrp="1"/>
          </p:cNvSpPr>
          <p:nvPr>
            <p:ph type="title"/>
          </p:nvPr>
        </p:nvSpPr>
        <p:spPr/>
        <p:txBody>
          <a:bodyPr/>
          <a:lstStyle/>
          <a:p>
            <a:pPr marR="0" rtl="0"/>
            <a:r>
              <a:rPr lang="en-US" b="0" i="0" u="none" strike="noStrike" baseline="0">
                <a:solidFill>
                  <a:prstClr val="black"/>
                </a:solidFill>
                <a:latin typeface="Century Gothic" panose="020B0502020202020204" pitchFamily="34" charset="0"/>
              </a:rPr>
              <a:t>Why Use a Licensed Contractor?</a:t>
            </a:r>
          </a:p>
        </p:txBody>
      </p:sp>
      <p:sp>
        <p:nvSpPr>
          <p:cNvPr id="3" name="Text Placeholder 2">
            <a:extLst>
              <a:ext uri="{FF2B5EF4-FFF2-40B4-BE49-F238E27FC236}">
                <a16:creationId xmlns:a16="http://schemas.microsoft.com/office/drawing/2014/main" id="{C0B0B2B0-8872-7771-4526-236C45518691}"/>
              </a:ext>
            </a:extLst>
          </p:cNvPr>
          <p:cNvSpPr>
            <a:spLocks noGrp="1"/>
          </p:cNvSpPr>
          <p:nvPr>
            <p:ph sz="half" idx="1"/>
          </p:nvPr>
        </p:nvSpPr>
        <p:spPr/>
        <p:txBody>
          <a:bodyPr/>
          <a:lstStyle/>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Greater consumer protection. </a:t>
            </a:r>
          </a:p>
          <a:p>
            <a:pPr>
              <a:buFont typeface="Arial" panose="020B0604020202020204" pitchFamily="34" charset="0"/>
              <a:buChar char="•"/>
            </a:pPr>
            <a:r>
              <a:rPr lang="en-US" b="0" i="0" u="none" strike="noStrike" baseline="0" dirty="0">
                <a:solidFill>
                  <a:prstClr val="black"/>
                </a:solidFill>
                <a:latin typeface="Century Gothic" panose="020B0502020202020204" pitchFamily="34" charset="0"/>
              </a:rPr>
              <a:t>CSLB can help with negotiation, mediation, and arbitration. </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California law: requires licensed contractors for any home improvement job that costs $500 or more.</a:t>
            </a:r>
          </a:p>
        </p:txBody>
      </p:sp>
      <p:pic>
        <p:nvPicPr>
          <p:cNvPr id="6" name="Content Placeholder 5" descr="A picture containing outdoor, wooden, table, dining table&#10;&#10;Description automatically generated">
            <a:extLst>
              <a:ext uri="{FF2B5EF4-FFF2-40B4-BE49-F238E27FC236}">
                <a16:creationId xmlns:a16="http://schemas.microsoft.com/office/drawing/2014/main" id="{36F498EE-896A-F6D2-EDD3-79DBBFC767D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6303" t="18779" r="1059" b="18582"/>
          <a:stretch/>
        </p:blipFill>
        <p:spPr>
          <a:xfrm>
            <a:off x="6011863" y="2328069"/>
            <a:ext cx="4662487" cy="3108324"/>
          </a:xfrm>
        </p:spPr>
      </p:pic>
    </p:spTree>
    <p:extLst>
      <p:ext uri="{BB962C8B-B14F-4D97-AF65-F5344CB8AC3E}">
        <p14:creationId xmlns:p14="http://schemas.microsoft.com/office/powerpoint/2010/main" val="2101110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marR="0" lvl="0" rtl="0">
              <a:buFont typeface="Arial" panose="020B0604020202020204" pitchFamily="34" charset="0"/>
              <a:buChar char="•"/>
            </a:pPr>
            <a:r>
              <a:rPr lang="en-US" sz="4000" b="0" i="0" u="none" strike="noStrike" baseline="0" dirty="0">
                <a:solidFill>
                  <a:prstClr val="black"/>
                </a:solidFill>
                <a:latin typeface="Century Gothic" panose="020B0502020202020204" pitchFamily="34" charset="0"/>
              </a:rPr>
              <a:t>Friends and Family</a:t>
            </a:r>
          </a:p>
          <a:p>
            <a:pPr marR="0" lvl="0" rtl="0">
              <a:buFont typeface="Arial" panose="020B0604020202020204" pitchFamily="34" charset="0"/>
              <a:buChar char="•"/>
            </a:pPr>
            <a:endParaRPr lang="en-US" sz="4000" b="0" i="0" u="none" strike="noStrike" baseline="0" dirty="0">
              <a:solidFill>
                <a:prstClr val="black"/>
              </a:solidFill>
              <a:latin typeface="Century Gothic" panose="020B0502020202020204" pitchFamily="34" charset="0"/>
            </a:endParaRPr>
          </a:p>
        </p:txBody>
      </p:sp>
      <p:pic>
        <p:nvPicPr>
          <p:cNvPr id="8" name="Picture 7" descr="Graphical user interface, website&#10;&#10;Description automatically generated">
            <a:extLst>
              <a:ext uri="{FF2B5EF4-FFF2-40B4-BE49-F238E27FC236}">
                <a16:creationId xmlns:a16="http://schemas.microsoft.com/office/drawing/2014/main" id="{836BF42F-F06F-81BD-199C-40B64AB51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33232"/>
            <a:ext cx="12192000" cy="5874736"/>
          </a:xfrm>
          <a:prstGeom prst="rect">
            <a:avLst/>
          </a:prstGeom>
        </p:spPr>
      </p:pic>
    </p:spTree>
    <p:extLst>
      <p:ext uri="{BB962C8B-B14F-4D97-AF65-F5344CB8AC3E}">
        <p14:creationId xmlns:p14="http://schemas.microsoft.com/office/powerpoint/2010/main" val="3881981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marR="0" lvl="0" rtl="0">
              <a:buFont typeface="Arial" panose="020B0604020202020204" pitchFamily="34" charset="0"/>
              <a:buChar char="•"/>
            </a:pPr>
            <a:r>
              <a:rPr lang="en-US" sz="4000" b="0" i="0" u="none" strike="noStrike" baseline="0" dirty="0">
                <a:solidFill>
                  <a:prstClr val="black"/>
                </a:solidFill>
                <a:latin typeface="Century Gothic" panose="020B0502020202020204" pitchFamily="34" charset="0"/>
              </a:rPr>
              <a:t>Friends and Family</a:t>
            </a:r>
          </a:p>
          <a:p>
            <a:pPr marL="560070" lvl="3" indent="-285750">
              <a:buFont typeface="Courier New" panose="02070309020205020404" pitchFamily="49" charset="0"/>
              <a:buChar char="o"/>
            </a:pPr>
            <a:r>
              <a:rPr lang="en-US" sz="3200" b="0" i="0" u="none" strike="noStrike" baseline="0" dirty="0">
                <a:solidFill>
                  <a:prstClr val="black"/>
                </a:solidFill>
                <a:latin typeface="Century Gothic" panose="020B0502020202020204" pitchFamily="34" charset="0"/>
              </a:rPr>
              <a:t>Check the License on cslb.ca.gov</a:t>
            </a:r>
          </a:p>
          <a:p>
            <a:pPr marR="0" lvl="0" rtl="0">
              <a:buFont typeface="Arial" panose="020B0604020202020204" pitchFamily="34" charset="0"/>
              <a:buChar char="•"/>
            </a:pPr>
            <a:endParaRPr lang="en-US" sz="4000" b="0" i="0" u="none" strike="noStrike" baseline="0" dirty="0">
              <a:solidFill>
                <a:prstClr val="black"/>
              </a:solidFill>
              <a:latin typeface="Century Gothic" panose="020B0502020202020204" pitchFamily="34" charset="0"/>
            </a:endParaRPr>
          </a:p>
        </p:txBody>
      </p:sp>
      <p:pic>
        <p:nvPicPr>
          <p:cNvPr id="8" name="Picture 7" descr="Graphical user interface, website&#10;&#10;Description automatically generated">
            <a:extLst>
              <a:ext uri="{FF2B5EF4-FFF2-40B4-BE49-F238E27FC236}">
                <a16:creationId xmlns:a16="http://schemas.microsoft.com/office/drawing/2014/main" id="{836BF42F-F06F-81BD-199C-40B64AB5169B}"/>
              </a:ext>
            </a:extLst>
          </p:cNvPr>
          <p:cNvPicPr>
            <a:picLocks noChangeAspect="1"/>
          </p:cNvPicPr>
          <p:nvPr/>
        </p:nvPicPr>
        <p:blipFill rotWithShape="1">
          <a:blip r:embed="rId2">
            <a:extLst>
              <a:ext uri="{28A0092B-C50C-407E-A947-70E740481C1C}">
                <a14:useLocalDpi xmlns:a14="http://schemas.microsoft.com/office/drawing/2010/main" val="0"/>
              </a:ext>
            </a:extLst>
          </a:blip>
          <a:srcRect t="69099" r="85056"/>
          <a:stretch/>
        </p:blipFill>
        <p:spPr>
          <a:xfrm>
            <a:off x="3078481" y="3108960"/>
            <a:ext cx="3261360" cy="3249507"/>
          </a:xfrm>
          <a:prstGeom prst="rect">
            <a:avLst/>
          </a:prstGeom>
        </p:spPr>
      </p:pic>
    </p:spTree>
    <p:extLst>
      <p:ext uri="{BB962C8B-B14F-4D97-AF65-F5344CB8AC3E}">
        <p14:creationId xmlns:p14="http://schemas.microsoft.com/office/powerpoint/2010/main" val="3688317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marR="0" lvl="0" rtl="0">
              <a:buFont typeface="Arial" panose="020B0604020202020204" pitchFamily="34" charset="0"/>
              <a:buChar char="•"/>
            </a:pPr>
            <a:r>
              <a:rPr lang="en-US" sz="4000" b="0" i="0" u="none" strike="noStrike" baseline="0" dirty="0">
                <a:solidFill>
                  <a:prstClr val="black"/>
                </a:solidFill>
                <a:latin typeface="Century Gothic" panose="020B0502020202020204" pitchFamily="34" charset="0"/>
              </a:rPr>
              <a:t>Friends and Family</a:t>
            </a:r>
          </a:p>
          <a:p>
            <a:pPr marL="560070" lvl="3" indent="-285750">
              <a:buFont typeface="Courier New" panose="02070309020205020404" pitchFamily="49" charset="0"/>
              <a:buChar char="o"/>
            </a:pPr>
            <a:r>
              <a:rPr lang="en-US" sz="3200" b="0" i="0" u="none" strike="noStrike" baseline="0" dirty="0">
                <a:solidFill>
                  <a:prstClr val="black"/>
                </a:solidFill>
                <a:latin typeface="Century Gothic" panose="020B0502020202020204" pitchFamily="34" charset="0"/>
              </a:rPr>
              <a:t>Check the License on cslb.ca.gov</a:t>
            </a:r>
          </a:p>
          <a:p>
            <a:pPr marR="0" lvl="0" rtl="0">
              <a:buFont typeface="Arial" panose="020B0604020202020204" pitchFamily="34" charset="0"/>
              <a:buChar char="•"/>
            </a:pPr>
            <a:endParaRPr lang="en-US" sz="4000" b="0" i="0" u="none" strike="noStrike" baseline="0" dirty="0">
              <a:solidFill>
                <a:prstClr val="black"/>
              </a:solidFill>
              <a:latin typeface="Century Gothic" panose="020B0502020202020204" pitchFamily="34" charset="0"/>
            </a:endParaRPr>
          </a:p>
        </p:txBody>
      </p:sp>
      <p:pic>
        <p:nvPicPr>
          <p:cNvPr id="5" name="Picture 4">
            <a:extLst>
              <a:ext uri="{FF2B5EF4-FFF2-40B4-BE49-F238E27FC236}">
                <a16:creationId xmlns:a16="http://schemas.microsoft.com/office/drawing/2014/main" id="{E662A18A-9618-4E22-351B-7023861E5D20}"/>
              </a:ext>
            </a:extLst>
          </p:cNvPr>
          <p:cNvPicPr>
            <a:picLocks noChangeAspect="1"/>
          </p:cNvPicPr>
          <p:nvPr/>
        </p:nvPicPr>
        <p:blipFill>
          <a:blip r:embed="rId2"/>
          <a:stretch>
            <a:fillRect/>
          </a:stretch>
        </p:blipFill>
        <p:spPr>
          <a:xfrm>
            <a:off x="1757680" y="3123882"/>
            <a:ext cx="7620000" cy="3152775"/>
          </a:xfrm>
          <a:prstGeom prst="rect">
            <a:avLst/>
          </a:prstGeom>
          <a:ln>
            <a:solidFill>
              <a:schemeClr val="tx1"/>
            </a:solidFill>
          </a:ln>
        </p:spPr>
      </p:pic>
    </p:spTree>
    <p:extLst>
      <p:ext uri="{BB962C8B-B14F-4D97-AF65-F5344CB8AC3E}">
        <p14:creationId xmlns:p14="http://schemas.microsoft.com/office/powerpoint/2010/main" val="1686416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marL="560070" lvl="3" indent="-285750">
              <a:buFont typeface="Courier New" panose="02070309020205020404" pitchFamily="49" charset="0"/>
              <a:buChar char="o"/>
            </a:pPr>
            <a:r>
              <a:rPr lang="en-US" sz="3200" b="0" i="0" u="none" strike="noStrike" baseline="0" dirty="0">
                <a:solidFill>
                  <a:prstClr val="black"/>
                </a:solidFill>
                <a:latin typeface="Century Gothic" panose="020B0502020202020204" pitchFamily="34" charset="0"/>
              </a:rPr>
              <a:t>Check the License on cslb.ca.gov</a:t>
            </a:r>
          </a:p>
          <a:p>
            <a:pPr marL="1005840" lvl="4" indent="-457200">
              <a:buFont typeface="Arial" panose="020B0604020202020204" pitchFamily="34" charset="0"/>
              <a:buChar char="•"/>
            </a:pPr>
            <a:r>
              <a:rPr lang="en-US" sz="3200" dirty="0">
                <a:solidFill>
                  <a:prstClr val="black"/>
                </a:solidFill>
                <a:latin typeface="Century Gothic" panose="020B0502020202020204" pitchFamily="34" charset="0"/>
              </a:rPr>
              <a:t>Business Information – license expiration date</a:t>
            </a:r>
          </a:p>
          <a:p>
            <a:pPr marL="1005840" lvl="4" indent="-45720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License St</a:t>
            </a:r>
            <a:r>
              <a:rPr lang="en-US" sz="3200" dirty="0">
                <a:solidFill>
                  <a:prstClr val="black"/>
                </a:solidFill>
                <a:latin typeface="Century Gothic" panose="020B0502020202020204" pitchFamily="34" charset="0"/>
              </a:rPr>
              <a:t>atus – disclosed complaints </a:t>
            </a:r>
          </a:p>
          <a:p>
            <a:pPr marL="1005840" lvl="4" indent="-45720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Classifications</a:t>
            </a:r>
          </a:p>
          <a:p>
            <a:pPr marL="1005840" lvl="4" indent="-457200">
              <a:buFont typeface="Arial" panose="020B0604020202020204" pitchFamily="34" charset="0"/>
              <a:buChar char="•"/>
            </a:pPr>
            <a:r>
              <a:rPr lang="en-US" sz="3200" dirty="0">
                <a:solidFill>
                  <a:prstClr val="black"/>
                </a:solidFill>
                <a:latin typeface="Century Gothic" panose="020B0502020202020204" pitchFamily="34" charset="0"/>
              </a:rPr>
              <a:t>Bonding Information</a:t>
            </a:r>
          </a:p>
          <a:p>
            <a:pPr marL="1005840" lvl="4" indent="-457200">
              <a:buFont typeface="Arial" panose="020B0604020202020204" pitchFamily="34" charset="0"/>
              <a:buChar char="•"/>
            </a:pPr>
            <a:r>
              <a:rPr lang="en-US" sz="3200" b="0" i="0" u="none" strike="noStrike" baseline="0" dirty="0" err="1">
                <a:solidFill>
                  <a:prstClr val="black"/>
                </a:solidFill>
                <a:latin typeface="Century Gothic" panose="020B0502020202020204" pitchFamily="34" charset="0"/>
              </a:rPr>
              <a:t>Workers’Compensation</a:t>
            </a:r>
            <a:endParaRPr lang="en-US" sz="3200" b="0" i="0" u="none" strike="noStrike" baseline="0" dirty="0">
              <a:solidFill>
                <a:prstClr val="black"/>
              </a:solidFill>
              <a:latin typeface="Century Gothic" panose="020B0502020202020204" pitchFamily="34" charset="0"/>
            </a:endParaRPr>
          </a:p>
          <a:p>
            <a:pPr marR="0" lvl="0" rtl="0">
              <a:buFont typeface="Arial" panose="020B0604020202020204" pitchFamily="34" charset="0"/>
              <a:buChar char="•"/>
            </a:pPr>
            <a:endParaRPr lang="en-US" sz="4000" b="0" i="0" u="none" strike="noStrike" baseline="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24495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marR="0" lvl="0" rtl="0">
              <a:buFont typeface="Arial" panose="020B0604020202020204" pitchFamily="34" charset="0"/>
              <a:buChar char="•"/>
            </a:pPr>
            <a:r>
              <a:rPr lang="en-US" sz="4000" b="0" i="0" u="none" strike="noStrike" baseline="0" dirty="0">
                <a:solidFill>
                  <a:prstClr val="black"/>
                </a:solidFill>
                <a:latin typeface="Century Gothic" panose="020B0502020202020204" pitchFamily="34" charset="0"/>
              </a:rPr>
              <a:t>Find My Licensed Contractor tool</a:t>
            </a:r>
          </a:p>
        </p:txBody>
      </p:sp>
      <p:pic>
        <p:nvPicPr>
          <p:cNvPr id="5" name="Picture 4" descr="Graphical user interface, website&#10;&#10;Description automatically generated">
            <a:extLst>
              <a:ext uri="{FF2B5EF4-FFF2-40B4-BE49-F238E27FC236}">
                <a16:creationId xmlns:a16="http://schemas.microsoft.com/office/drawing/2014/main" id="{71EAB66D-466B-45D2-2013-1165E939E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5872"/>
            <a:ext cx="12192000" cy="5874736"/>
          </a:xfrm>
          <a:prstGeom prst="rect">
            <a:avLst/>
          </a:prstGeom>
        </p:spPr>
      </p:pic>
    </p:spTree>
    <p:extLst>
      <p:ext uri="{BB962C8B-B14F-4D97-AF65-F5344CB8AC3E}">
        <p14:creationId xmlns:p14="http://schemas.microsoft.com/office/powerpoint/2010/main" val="109480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marR="0" lvl="0" rtl="0">
              <a:buFont typeface="Arial" panose="020B0604020202020204" pitchFamily="34" charset="0"/>
              <a:buChar char="•"/>
            </a:pPr>
            <a:r>
              <a:rPr lang="en-US" sz="4000" b="0" i="0" u="none" strike="noStrike" baseline="0" dirty="0">
                <a:solidFill>
                  <a:prstClr val="black"/>
                </a:solidFill>
                <a:latin typeface="Century Gothic" panose="020B0502020202020204" pitchFamily="34" charset="0"/>
              </a:rPr>
              <a:t>Find My Licensed Contractor tool</a:t>
            </a:r>
          </a:p>
        </p:txBody>
      </p:sp>
      <p:pic>
        <p:nvPicPr>
          <p:cNvPr id="5" name="Picture 4" descr="Graphical user interface, website&#10;&#10;Description automatically generated">
            <a:extLst>
              <a:ext uri="{FF2B5EF4-FFF2-40B4-BE49-F238E27FC236}">
                <a16:creationId xmlns:a16="http://schemas.microsoft.com/office/drawing/2014/main" id="{71EAB66D-466B-45D2-2013-1165E939E551}"/>
              </a:ext>
            </a:extLst>
          </p:cNvPr>
          <p:cNvPicPr>
            <a:picLocks noChangeAspect="1"/>
          </p:cNvPicPr>
          <p:nvPr/>
        </p:nvPicPr>
        <p:blipFill rotWithShape="1">
          <a:blip r:embed="rId2">
            <a:extLst>
              <a:ext uri="{28A0092B-C50C-407E-A947-70E740481C1C}">
                <a14:useLocalDpi xmlns:a14="http://schemas.microsoft.com/office/drawing/2010/main" val="0"/>
              </a:ext>
            </a:extLst>
          </a:blip>
          <a:srcRect l="15766" t="72811" r="66874" b="40"/>
          <a:stretch/>
        </p:blipFill>
        <p:spPr>
          <a:xfrm>
            <a:off x="995045" y="3038474"/>
            <a:ext cx="3434080" cy="2587625"/>
          </a:xfrm>
          <a:prstGeom prst="rect">
            <a:avLst/>
          </a:prstGeom>
        </p:spPr>
      </p:pic>
    </p:spTree>
    <p:extLst>
      <p:ext uri="{BB962C8B-B14F-4D97-AF65-F5344CB8AC3E}">
        <p14:creationId xmlns:p14="http://schemas.microsoft.com/office/powerpoint/2010/main" val="394461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marR="0" lvl="0" rtl="0">
              <a:buFont typeface="Arial" panose="020B0604020202020204" pitchFamily="34" charset="0"/>
              <a:buChar char="•"/>
            </a:pPr>
            <a:r>
              <a:rPr lang="en-US" sz="4000" b="0" i="0" u="none" strike="noStrike" baseline="0" dirty="0">
                <a:solidFill>
                  <a:prstClr val="black"/>
                </a:solidFill>
                <a:latin typeface="Century Gothic" panose="020B0502020202020204" pitchFamily="34" charset="0"/>
              </a:rPr>
              <a:t>Find My Licensed Contractor tool</a:t>
            </a:r>
          </a:p>
        </p:txBody>
      </p:sp>
      <p:pic>
        <p:nvPicPr>
          <p:cNvPr id="5" name="Picture 4" descr="Graphical user interface, website&#10;&#10;Description automatically generated">
            <a:extLst>
              <a:ext uri="{FF2B5EF4-FFF2-40B4-BE49-F238E27FC236}">
                <a16:creationId xmlns:a16="http://schemas.microsoft.com/office/drawing/2014/main" id="{71EAB66D-466B-45D2-2013-1165E939E551}"/>
              </a:ext>
            </a:extLst>
          </p:cNvPr>
          <p:cNvPicPr>
            <a:picLocks noChangeAspect="1"/>
          </p:cNvPicPr>
          <p:nvPr/>
        </p:nvPicPr>
        <p:blipFill rotWithShape="1">
          <a:blip r:embed="rId2">
            <a:extLst>
              <a:ext uri="{28A0092B-C50C-407E-A947-70E740481C1C}">
                <a14:useLocalDpi xmlns:a14="http://schemas.microsoft.com/office/drawing/2010/main" val="0"/>
              </a:ext>
            </a:extLst>
          </a:blip>
          <a:srcRect l="15766" t="72811" r="66874" b="40"/>
          <a:stretch/>
        </p:blipFill>
        <p:spPr>
          <a:xfrm>
            <a:off x="995045" y="3038474"/>
            <a:ext cx="3434080" cy="2587625"/>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E11C1C63-C4DF-06A1-EE16-9012BAD48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327" y="3038474"/>
            <a:ext cx="6127011" cy="2522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3231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1B2A784-4501-42A8-86DF-DB27DE395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2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B37D71-7702-A090-4959-BA5276A14D83}"/>
              </a:ext>
            </a:extLst>
          </p:cNvPr>
          <p:cNvSpPr>
            <a:spLocks noGrp="1"/>
          </p:cNvSpPr>
          <p:nvPr>
            <p:ph type="title"/>
          </p:nvPr>
        </p:nvSpPr>
        <p:spPr>
          <a:xfrm>
            <a:off x="6476772" y="1139882"/>
            <a:ext cx="5063458" cy="1560716"/>
          </a:xfrm>
        </p:spPr>
        <p:txBody>
          <a:bodyPr>
            <a:normAutofit/>
          </a:bodyPr>
          <a:lstStyle/>
          <a:p>
            <a:r>
              <a:rPr lang="en-US" dirty="0">
                <a:solidFill>
                  <a:schemeClr val="tx1"/>
                </a:solidFill>
                <a:latin typeface="Century Gothic" panose="020B0502020202020204" pitchFamily="34" charset="0"/>
              </a:rPr>
              <a:t>Senior Scam Stopper</a:t>
            </a:r>
          </a:p>
        </p:txBody>
      </p:sp>
      <p:sp>
        <p:nvSpPr>
          <p:cNvPr id="43" name="Rectangle 42">
            <a:extLst>
              <a:ext uri="{FF2B5EF4-FFF2-40B4-BE49-F238E27FC236}">
                <a16:creationId xmlns:a16="http://schemas.microsoft.com/office/drawing/2014/main" id="{8A330AB8-A767-46C8-ABEF-2477854EF61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6237" y="11446"/>
            <a:ext cx="4901184" cy="4021058"/>
          </a:xfrm>
          <a:prstGeom prst="rect">
            <a:avLst/>
          </a:prstGeom>
          <a:solidFill>
            <a:srgbClr val="383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9BCC826D-E368-4D93-867E-47BA6A78AA9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0829" y="11446"/>
            <a:ext cx="4572000" cy="3858768"/>
          </a:xfrm>
          <a:custGeom>
            <a:avLst/>
            <a:gdLst>
              <a:gd name="connsiteX0" fmla="*/ 0 w 4572000"/>
              <a:gd name="connsiteY0" fmla="*/ 0 h 3858768"/>
              <a:gd name="connsiteX1" fmla="*/ 4572000 w 4572000"/>
              <a:gd name="connsiteY1" fmla="*/ 0 h 3858768"/>
              <a:gd name="connsiteX2" fmla="*/ 4572000 w 4572000"/>
              <a:gd name="connsiteY2" fmla="*/ 3858768 h 3858768"/>
              <a:gd name="connsiteX3" fmla="*/ 0 w 4572000"/>
              <a:gd name="connsiteY3" fmla="*/ 3858768 h 3858768"/>
            </a:gdLst>
            <a:ahLst/>
            <a:cxnLst>
              <a:cxn ang="0">
                <a:pos x="connsiteX0" y="connsiteY0"/>
              </a:cxn>
              <a:cxn ang="0">
                <a:pos x="connsiteX1" y="connsiteY1"/>
              </a:cxn>
              <a:cxn ang="0">
                <a:pos x="connsiteX2" y="connsiteY2"/>
              </a:cxn>
              <a:cxn ang="0">
                <a:pos x="connsiteX3" y="connsiteY3"/>
              </a:cxn>
            </a:cxnLst>
            <a:rect l="l" t="t" r="r" b="b"/>
            <a:pathLst>
              <a:path w="4572000" h="3858768">
                <a:moveTo>
                  <a:pt x="0" y="0"/>
                </a:moveTo>
                <a:lnTo>
                  <a:pt x="4572000" y="0"/>
                </a:lnTo>
                <a:lnTo>
                  <a:pt x="4572000" y="3858768"/>
                </a:lnTo>
                <a:lnTo>
                  <a:pt x="0" y="385876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ectangle 46">
            <a:extLst>
              <a:ext uri="{FF2B5EF4-FFF2-40B4-BE49-F238E27FC236}">
                <a16:creationId xmlns:a16="http://schemas.microsoft.com/office/drawing/2014/main" id="{88E62604-C40E-4D56-9D66-FD94B0CA40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6237" y="4241249"/>
            <a:ext cx="4901184" cy="2616751"/>
          </a:xfrm>
          <a:prstGeom prst="rect">
            <a:avLst/>
          </a:prstGeom>
          <a:solidFill>
            <a:srgbClr val="383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ree, outdoor, sky, building&#10;&#10;Description automatically generated">
            <a:extLst>
              <a:ext uri="{FF2B5EF4-FFF2-40B4-BE49-F238E27FC236}">
                <a16:creationId xmlns:a16="http://schemas.microsoft.com/office/drawing/2014/main" id="{B0E1F93E-2F36-D149-0EC3-1E75114CCE66}"/>
              </a:ext>
            </a:extLst>
          </p:cNvPr>
          <p:cNvPicPr>
            <a:picLocks noChangeAspect="1"/>
          </p:cNvPicPr>
          <p:nvPr/>
        </p:nvPicPr>
        <p:blipFill rotWithShape="1">
          <a:blip r:embed="rId3">
            <a:extLst>
              <a:ext uri="{28A0092B-C50C-407E-A947-70E740481C1C}">
                <a14:useLocalDpi xmlns:a14="http://schemas.microsoft.com/office/drawing/2010/main" val="0"/>
              </a:ext>
            </a:extLst>
          </a:blip>
          <a:srcRect l="23223" b="18361"/>
          <a:stretch/>
        </p:blipFill>
        <p:spPr>
          <a:xfrm>
            <a:off x="-113478" y="-40517"/>
            <a:ext cx="6179853" cy="4027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9" name="Freeform: Shape 48">
            <a:extLst>
              <a:ext uri="{FF2B5EF4-FFF2-40B4-BE49-F238E27FC236}">
                <a16:creationId xmlns:a16="http://schemas.microsoft.com/office/drawing/2014/main" id="{B3D444CF-66C9-4D8B-8F07-B99490CBDC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0829" y="4407408"/>
            <a:ext cx="4572000" cy="2450592"/>
          </a:xfrm>
          <a:custGeom>
            <a:avLst/>
            <a:gdLst>
              <a:gd name="connsiteX0" fmla="*/ 0 w 4572000"/>
              <a:gd name="connsiteY0" fmla="*/ 0 h 2450592"/>
              <a:gd name="connsiteX1" fmla="*/ 4572000 w 4572000"/>
              <a:gd name="connsiteY1" fmla="*/ 0 h 2450592"/>
              <a:gd name="connsiteX2" fmla="*/ 4572000 w 4572000"/>
              <a:gd name="connsiteY2" fmla="*/ 2450592 h 2450592"/>
              <a:gd name="connsiteX3" fmla="*/ 0 w 4572000"/>
              <a:gd name="connsiteY3" fmla="*/ 2450592 h 2450592"/>
            </a:gdLst>
            <a:ahLst/>
            <a:cxnLst>
              <a:cxn ang="0">
                <a:pos x="connsiteX0" y="connsiteY0"/>
              </a:cxn>
              <a:cxn ang="0">
                <a:pos x="connsiteX1" y="connsiteY1"/>
              </a:cxn>
              <a:cxn ang="0">
                <a:pos x="connsiteX2" y="connsiteY2"/>
              </a:cxn>
              <a:cxn ang="0">
                <a:pos x="connsiteX3" y="connsiteY3"/>
              </a:cxn>
            </a:cxnLst>
            <a:rect l="l" t="t" r="r" b="b"/>
            <a:pathLst>
              <a:path w="4572000" h="2450592">
                <a:moveTo>
                  <a:pt x="0" y="0"/>
                </a:moveTo>
                <a:lnTo>
                  <a:pt x="4572000" y="0"/>
                </a:lnTo>
                <a:lnTo>
                  <a:pt x="4572000" y="2450592"/>
                </a:lnTo>
                <a:lnTo>
                  <a:pt x="0" y="245059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Content Placeholder 16">
            <a:extLst>
              <a:ext uri="{FF2B5EF4-FFF2-40B4-BE49-F238E27FC236}">
                <a16:creationId xmlns:a16="http://schemas.microsoft.com/office/drawing/2014/main" id="{7AB870AB-5E59-25EF-0B42-1E8DE6C963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76772" y="2978639"/>
            <a:ext cx="5063457" cy="3379858"/>
          </a:xfrm>
          <a:prstGeom prst="rect">
            <a:avLst/>
          </a:prstGeom>
        </p:spPr>
      </p:pic>
      <p:sp>
        <p:nvSpPr>
          <p:cNvPr id="51" name="Rectangle 50">
            <a:extLst>
              <a:ext uri="{FF2B5EF4-FFF2-40B4-BE49-F238E27FC236}">
                <a16:creationId xmlns:a16="http://schemas.microsoft.com/office/drawing/2014/main" id="{057426C9-BA75-4FF0-984A-E94823AF79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3" y="1756906"/>
            <a:ext cx="3634048" cy="3344189"/>
          </a:xfrm>
          <a:prstGeom prst="rect">
            <a:avLst/>
          </a:prstGeom>
          <a:solidFill>
            <a:srgbClr val="383B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sky, outdoor&#10;&#10;Description automatically generated">
            <a:extLst>
              <a:ext uri="{FF2B5EF4-FFF2-40B4-BE49-F238E27FC236}">
                <a16:creationId xmlns:a16="http://schemas.microsoft.com/office/drawing/2014/main" id="{5E38E806-8FDE-DB98-4751-85F8B8FD6452}"/>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76" t="1" r="21364" b="36631"/>
          <a:stretch/>
        </p:blipFill>
        <p:spPr>
          <a:xfrm>
            <a:off x="-141229" y="4278810"/>
            <a:ext cx="6235357" cy="2579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77D40BEB-77DF-F129-4FF1-F2069D8F71D2}"/>
              </a:ext>
            </a:extLst>
          </p:cNvPr>
          <p:cNvSpPr/>
          <p:nvPr/>
        </p:nvSpPr>
        <p:spPr>
          <a:xfrm>
            <a:off x="-312722" y="1599722"/>
            <a:ext cx="3977758" cy="368635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10E5AB32-7D58-4FAC-8B91-5833068C31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4" y="1920240"/>
            <a:ext cx="3465576" cy="3017520"/>
          </a:xfrm>
          <a:custGeom>
            <a:avLst/>
            <a:gdLst>
              <a:gd name="connsiteX0" fmla="*/ 0 w 3465576"/>
              <a:gd name="connsiteY0" fmla="*/ 0 h 3017520"/>
              <a:gd name="connsiteX1" fmla="*/ 3465576 w 3465576"/>
              <a:gd name="connsiteY1" fmla="*/ 0 h 3017520"/>
              <a:gd name="connsiteX2" fmla="*/ 3465576 w 3465576"/>
              <a:gd name="connsiteY2" fmla="*/ 3017520 h 3017520"/>
              <a:gd name="connsiteX3" fmla="*/ 0 w 3465576"/>
              <a:gd name="connsiteY3" fmla="*/ 3017520 h 3017520"/>
            </a:gdLst>
            <a:ahLst/>
            <a:cxnLst>
              <a:cxn ang="0">
                <a:pos x="connsiteX0" y="connsiteY0"/>
              </a:cxn>
              <a:cxn ang="0">
                <a:pos x="connsiteX1" y="connsiteY1"/>
              </a:cxn>
              <a:cxn ang="0">
                <a:pos x="connsiteX2" y="connsiteY2"/>
              </a:cxn>
              <a:cxn ang="0">
                <a:pos x="connsiteX3" y="connsiteY3"/>
              </a:cxn>
            </a:cxnLst>
            <a:rect l="l" t="t" r="r" b="b"/>
            <a:pathLst>
              <a:path w="3465576" h="3017520">
                <a:moveTo>
                  <a:pt x="0" y="0"/>
                </a:moveTo>
                <a:lnTo>
                  <a:pt x="3465576" y="0"/>
                </a:lnTo>
                <a:lnTo>
                  <a:pt x="3465576" y="3017520"/>
                </a:lnTo>
                <a:lnTo>
                  <a:pt x="0" y="301752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0174CE3F-D5E4-D5A9-2E09-CD4160FC4DA8}"/>
              </a:ext>
            </a:extLst>
          </p:cNvPr>
          <p:cNvPicPr>
            <a:picLocks noChangeAspect="1"/>
          </p:cNvPicPr>
          <p:nvPr/>
        </p:nvPicPr>
        <p:blipFill>
          <a:blip r:embed="rId6"/>
          <a:stretch>
            <a:fillRect/>
          </a:stretch>
        </p:blipFill>
        <p:spPr>
          <a:xfrm>
            <a:off x="727673" y="2136374"/>
            <a:ext cx="2010688" cy="2613048"/>
          </a:xfrm>
          <a:prstGeom prst="rect">
            <a:avLst/>
          </a:prstGeom>
        </p:spPr>
      </p:pic>
    </p:spTree>
    <p:extLst>
      <p:ext uri="{BB962C8B-B14F-4D97-AF65-F5344CB8AC3E}">
        <p14:creationId xmlns:p14="http://schemas.microsoft.com/office/powerpoint/2010/main" val="130617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DD87-C6A4-4E9C-AED7-B4882FC0D773}"/>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Protect Yourself</a:t>
            </a:r>
          </a:p>
        </p:txBody>
      </p:sp>
      <p:sp>
        <p:nvSpPr>
          <p:cNvPr id="3" name="Text Placeholder 2">
            <a:extLst>
              <a:ext uri="{FF2B5EF4-FFF2-40B4-BE49-F238E27FC236}">
                <a16:creationId xmlns:a16="http://schemas.microsoft.com/office/drawing/2014/main" id="{13AD5EAA-06A2-E9FF-5693-9B8BF417B14D}"/>
              </a:ext>
            </a:extLst>
          </p:cNvPr>
          <p:cNvSpPr>
            <a:spLocks noGrp="1"/>
          </p:cNvSpPr>
          <p:nvPr>
            <p:ph sz="half" idx="1"/>
          </p:nvPr>
        </p:nvSpPr>
        <p:spPr/>
        <p:txBody>
          <a:bodyPr>
            <a:normAutofit/>
          </a:bodyPr>
          <a:lstStyle/>
          <a:p>
            <a:pPr marR="0" lvl="0" rtl="0">
              <a:buFont typeface="Arial" panose="020B0604020202020204" pitchFamily="34" charset="0"/>
              <a:buChar char="•"/>
            </a:pPr>
            <a:r>
              <a:rPr lang="en-US" sz="3600" b="0" i="0" u="none" strike="noStrike" baseline="0" dirty="0">
                <a:solidFill>
                  <a:prstClr val="black"/>
                </a:solidFill>
                <a:latin typeface="Century Gothic" panose="020B0502020202020204" pitchFamily="34" charset="0"/>
              </a:rPr>
              <a:t>Get at least three bids in writing.</a:t>
            </a:r>
          </a:p>
          <a:p>
            <a:pPr marR="0" lvl="0" rtl="0">
              <a:buFont typeface="Arial" panose="020B0604020202020204" pitchFamily="34" charset="0"/>
              <a:buChar char="•"/>
            </a:pPr>
            <a:r>
              <a:rPr lang="en-US" sz="3600" b="0" i="0" u="none" strike="noStrike" baseline="0" dirty="0">
                <a:solidFill>
                  <a:prstClr val="black"/>
                </a:solidFill>
                <a:latin typeface="Century Gothic" panose="020B0502020202020204" pitchFamily="34" charset="0"/>
              </a:rPr>
              <a:t>Ask for references and check them.</a:t>
            </a:r>
          </a:p>
        </p:txBody>
      </p:sp>
      <p:pic>
        <p:nvPicPr>
          <p:cNvPr id="6" name="Content Placeholder 5" descr="A group of people wearing yellow vests and hats&#10;&#10;Description automatically generated with low confidence">
            <a:extLst>
              <a:ext uri="{FF2B5EF4-FFF2-40B4-BE49-F238E27FC236}">
                <a16:creationId xmlns:a16="http://schemas.microsoft.com/office/drawing/2014/main" id="{78D492CA-FE92-0424-4274-24667F7C5911}"/>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6043611" y="1998134"/>
            <a:ext cx="4662487" cy="3112348"/>
          </a:xfrm>
        </p:spPr>
      </p:pic>
    </p:spTree>
    <p:extLst>
      <p:ext uri="{BB962C8B-B14F-4D97-AF65-F5344CB8AC3E}">
        <p14:creationId xmlns:p14="http://schemas.microsoft.com/office/powerpoint/2010/main" val="808669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8BE5-18AC-CBE5-7D1A-810A7CCC9E7B}"/>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Check the Pocket License</a:t>
            </a:r>
          </a:p>
        </p:txBody>
      </p:sp>
      <p:pic>
        <p:nvPicPr>
          <p:cNvPr id="6" name="Content Placeholder 5" descr="Graphical user interface, text, application&#10;&#10;Description automatically generated">
            <a:extLst>
              <a:ext uri="{FF2B5EF4-FFF2-40B4-BE49-F238E27FC236}">
                <a16:creationId xmlns:a16="http://schemas.microsoft.com/office/drawing/2014/main" id="{4CB2CEF7-0B1E-B495-C5D0-21DACFCAC4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4729" y="1879283"/>
            <a:ext cx="6007056" cy="3767137"/>
          </a:xfrm>
        </p:spPr>
      </p:pic>
    </p:spTree>
    <p:extLst>
      <p:ext uri="{BB962C8B-B14F-4D97-AF65-F5344CB8AC3E}">
        <p14:creationId xmlns:p14="http://schemas.microsoft.com/office/powerpoint/2010/main" val="4278698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AFEF-7E0C-2048-4706-423C7AA72E39}"/>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Get Three Bids</a:t>
            </a:r>
          </a:p>
        </p:txBody>
      </p:sp>
      <p:sp>
        <p:nvSpPr>
          <p:cNvPr id="3" name="Text Placeholder 2">
            <a:extLst>
              <a:ext uri="{FF2B5EF4-FFF2-40B4-BE49-F238E27FC236}">
                <a16:creationId xmlns:a16="http://schemas.microsoft.com/office/drawing/2014/main" id="{500F1D37-8BEB-170A-EFC5-46AFA75EC90E}"/>
              </a:ext>
            </a:extLst>
          </p:cNvPr>
          <p:cNvSpPr>
            <a:spLocks noGrp="1"/>
          </p:cNvSpPr>
          <p:nvPr>
            <p:ph sz="half" idx="1"/>
          </p:nvPr>
        </p:nvSpPr>
        <p:spPr>
          <a:xfrm>
            <a:off x="676655" y="1998134"/>
            <a:ext cx="5800345" cy="3767328"/>
          </a:xfrm>
        </p:spPr>
        <p:txBody>
          <a:bodyPr>
            <a:normAutofit/>
          </a:bodyPr>
          <a:lstStyle/>
          <a:p>
            <a:pPr>
              <a:buFont typeface="Arial" panose="020B0604020202020204" pitchFamily="34" charset="0"/>
              <a:buChar char="•"/>
            </a:pPr>
            <a:r>
              <a:rPr lang="en-US" sz="3600" b="0" i="0" u="none" strike="noStrike" baseline="0" dirty="0">
                <a:solidFill>
                  <a:prstClr val="black"/>
                </a:solidFill>
                <a:latin typeface="Century Gothic" panose="020B0502020202020204" pitchFamily="34" charset="0"/>
              </a:rPr>
              <a:t>Ask about employees. </a:t>
            </a:r>
          </a:p>
          <a:p>
            <a:pPr>
              <a:buFont typeface="Arial" panose="020B0604020202020204" pitchFamily="34" charset="0"/>
              <a:buChar char="•"/>
            </a:pPr>
            <a:r>
              <a:rPr lang="en-US" sz="3600" b="0" i="0" u="none" strike="noStrike" baseline="0" dirty="0">
                <a:solidFill>
                  <a:prstClr val="black"/>
                </a:solidFill>
                <a:latin typeface="Century Gothic" panose="020B0502020202020204" pitchFamily="34" charset="0"/>
              </a:rPr>
              <a:t>Workers’ compensation is required.</a:t>
            </a:r>
          </a:p>
          <a:p>
            <a:pPr marR="0" lvl="0" rtl="0">
              <a:buFont typeface="Arial" panose="020B0604020202020204" pitchFamily="34" charset="0"/>
              <a:buChar char="•"/>
            </a:pPr>
            <a:r>
              <a:rPr lang="en-US" sz="3600" b="0" i="0" u="none" strike="noStrike" baseline="0" dirty="0">
                <a:solidFill>
                  <a:prstClr val="black"/>
                </a:solidFill>
                <a:latin typeface="Century Gothic" panose="020B0502020202020204" pitchFamily="34" charset="0"/>
              </a:rPr>
              <a:t>Don’t feel pressured or sign estimates</a:t>
            </a:r>
          </a:p>
        </p:txBody>
      </p:sp>
      <p:pic>
        <p:nvPicPr>
          <p:cNvPr id="6" name="Content Placeholder 5" descr="A group of people wearing safety vests and reflectors&#10;&#10;Description automatically generated with low confidence">
            <a:extLst>
              <a:ext uri="{FF2B5EF4-FFF2-40B4-BE49-F238E27FC236}">
                <a16:creationId xmlns:a16="http://schemas.microsoft.com/office/drawing/2014/main" id="{9693B905-8800-2216-018B-1509D2AD2EBE}"/>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val="0"/>
              </a:ext>
            </a:extLst>
          </a:blip>
          <a:srcRect l="6050" t="14270" r="13103" b="4882"/>
          <a:stretch/>
        </p:blipFill>
        <p:spPr>
          <a:xfrm>
            <a:off x="6386511" y="1674284"/>
            <a:ext cx="4662487" cy="3108324"/>
          </a:xfrm>
        </p:spPr>
      </p:pic>
    </p:spTree>
    <p:extLst>
      <p:ext uri="{BB962C8B-B14F-4D97-AF65-F5344CB8AC3E}">
        <p14:creationId xmlns:p14="http://schemas.microsoft.com/office/powerpoint/2010/main" val="1561575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FBC2-2235-02A5-1300-EBBFF4881767}"/>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Written Contract</a:t>
            </a:r>
          </a:p>
        </p:txBody>
      </p:sp>
      <p:sp>
        <p:nvSpPr>
          <p:cNvPr id="3" name="Text Placeholder 2">
            <a:extLst>
              <a:ext uri="{FF2B5EF4-FFF2-40B4-BE49-F238E27FC236}">
                <a16:creationId xmlns:a16="http://schemas.microsoft.com/office/drawing/2014/main" id="{102C6B31-7EB4-EB0E-B9FF-5B046022FFBC}"/>
              </a:ext>
            </a:extLst>
          </p:cNvPr>
          <p:cNvSpPr>
            <a:spLocks noGrp="1"/>
          </p:cNvSpPr>
          <p:nvPr>
            <p:ph sz="half" idx="1"/>
          </p:nvPr>
        </p:nvSpPr>
        <p:spPr/>
        <p:txBody>
          <a:bodyPr>
            <a:normAutofit/>
          </a:bodyPr>
          <a:lstStyle/>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Who can negotiate the contract?</a:t>
            </a:r>
          </a:p>
          <a:p>
            <a:pPr marL="560070" lvl="3" indent="-285750">
              <a:buFont typeface="Courier New" panose="02070309020205020404" pitchFamily="49" charset="0"/>
              <a:buChar char="o"/>
            </a:pPr>
            <a:r>
              <a:rPr lang="en-US" sz="2400" b="0" i="0" u="none" strike="noStrike" baseline="0" dirty="0">
                <a:solidFill>
                  <a:prstClr val="black"/>
                </a:solidFill>
                <a:latin typeface="Century Gothic" panose="020B0502020202020204" pitchFamily="34" charset="0"/>
              </a:rPr>
              <a:t>Contractor who holds the license</a:t>
            </a:r>
          </a:p>
          <a:p>
            <a:pPr marL="560070" lvl="3" indent="-285750">
              <a:buFont typeface="Courier New" panose="02070309020205020404" pitchFamily="49" charset="0"/>
              <a:buChar char="o"/>
            </a:pPr>
            <a:r>
              <a:rPr lang="en-US" sz="2400" b="0" i="0" u="none" strike="noStrike" baseline="0" dirty="0">
                <a:solidFill>
                  <a:prstClr val="black"/>
                </a:solidFill>
                <a:latin typeface="Century Gothic" panose="020B0502020202020204" pitchFamily="34" charset="0"/>
              </a:rPr>
              <a:t>Home Improvement Salesperson (HIS) </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Be cautious with electronic contracts</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Written copy of contract required.  </a:t>
            </a:r>
          </a:p>
        </p:txBody>
      </p:sp>
      <p:pic>
        <p:nvPicPr>
          <p:cNvPr id="6" name="Content Placeholder 5" descr="Text&#10;&#10;Description automatically generated">
            <a:extLst>
              <a:ext uri="{FF2B5EF4-FFF2-40B4-BE49-F238E27FC236}">
                <a16:creationId xmlns:a16="http://schemas.microsoft.com/office/drawing/2014/main" id="{1337223D-00ED-FF87-0209-EBC1CD8912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43611" y="2157731"/>
            <a:ext cx="4662487" cy="2447805"/>
          </a:xfrm>
        </p:spPr>
      </p:pic>
    </p:spTree>
    <p:extLst>
      <p:ext uri="{BB962C8B-B14F-4D97-AF65-F5344CB8AC3E}">
        <p14:creationId xmlns:p14="http://schemas.microsoft.com/office/powerpoint/2010/main" val="3125034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17C3-2947-A45E-803B-517F2670E628}"/>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Written Contract</a:t>
            </a:r>
          </a:p>
        </p:txBody>
      </p:sp>
      <p:sp>
        <p:nvSpPr>
          <p:cNvPr id="3" name="Text Placeholder 2">
            <a:extLst>
              <a:ext uri="{FF2B5EF4-FFF2-40B4-BE49-F238E27FC236}">
                <a16:creationId xmlns:a16="http://schemas.microsoft.com/office/drawing/2014/main" id="{06EB3AFB-F004-7E12-8DF3-716EC700878E}"/>
              </a:ext>
            </a:extLst>
          </p:cNvPr>
          <p:cNvSpPr>
            <a:spLocks noGrp="1"/>
          </p:cNvSpPr>
          <p:nvPr>
            <p:ph sz="half" idx="1"/>
          </p:nvPr>
        </p:nvSpPr>
        <p:spPr/>
        <p:txBody>
          <a:bodyPr/>
          <a:lstStyle/>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Progress payment schedule.</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Identification of subcontractors and material suppliers so you can ensure they have been paid.</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Start and completion dates.</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Change orders (in writing)--both homeowner and contractor sign them.</a:t>
            </a:r>
          </a:p>
        </p:txBody>
      </p:sp>
      <p:pic>
        <p:nvPicPr>
          <p:cNvPr id="6" name="Content Placeholder 5" descr="A few people having a discussion&#10;&#10;Description automatically generated with low confidence">
            <a:extLst>
              <a:ext uri="{FF2B5EF4-FFF2-40B4-BE49-F238E27FC236}">
                <a16:creationId xmlns:a16="http://schemas.microsoft.com/office/drawing/2014/main" id="{27BEE7BC-5E08-A8EF-4339-E49BD7BFD05F}"/>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6011863" y="2330999"/>
            <a:ext cx="4662487" cy="3102465"/>
          </a:xfrm>
        </p:spPr>
      </p:pic>
    </p:spTree>
    <p:extLst>
      <p:ext uri="{BB962C8B-B14F-4D97-AF65-F5344CB8AC3E}">
        <p14:creationId xmlns:p14="http://schemas.microsoft.com/office/powerpoint/2010/main" val="206458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57F0-BA99-83B5-A753-3E404B5FD5D2}"/>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Solar Projects</a:t>
            </a:r>
          </a:p>
        </p:txBody>
      </p:sp>
      <p:sp>
        <p:nvSpPr>
          <p:cNvPr id="3" name="Text Placeholder 2">
            <a:extLst>
              <a:ext uri="{FF2B5EF4-FFF2-40B4-BE49-F238E27FC236}">
                <a16:creationId xmlns:a16="http://schemas.microsoft.com/office/drawing/2014/main" id="{8639B70F-BC84-D282-27AA-4FA1B1DACAC7}"/>
              </a:ext>
            </a:extLst>
          </p:cNvPr>
          <p:cNvSpPr>
            <a:spLocks noGrp="1"/>
          </p:cNvSpPr>
          <p:nvPr>
            <p:ph sz="half" idx="1"/>
          </p:nvPr>
        </p:nvSpPr>
        <p:spPr/>
        <p:txBody>
          <a:bodyPr>
            <a:normAutofit/>
          </a:bodyPr>
          <a:lstStyle/>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CSLB Solar Task Force</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Solar Smart page on cslb.ca.gov</a:t>
            </a:r>
          </a:p>
        </p:txBody>
      </p:sp>
      <p:pic>
        <p:nvPicPr>
          <p:cNvPr id="6" name="Content Placeholder 5" descr="A person wearing a hard hat&#10;&#10;Description automatically generated with medium confidence">
            <a:extLst>
              <a:ext uri="{FF2B5EF4-FFF2-40B4-BE49-F238E27FC236}">
                <a16:creationId xmlns:a16="http://schemas.microsoft.com/office/drawing/2014/main" id="{8A86A218-5712-2B6E-09C9-BCDD8F2FA699}"/>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val="0"/>
              </a:ext>
            </a:extLst>
          </a:blip>
          <a:srcRect l="8557" t="14446" r="10023" b="4135"/>
          <a:stretch/>
        </p:blipFill>
        <p:spPr>
          <a:xfrm>
            <a:off x="6043611" y="1998134"/>
            <a:ext cx="4662487" cy="2977795"/>
          </a:xfrm>
        </p:spPr>
      </p:pic>
    </p:spTree>
    <p:extLst>
      <p:ext uri="{BB962C8B-B14F-4D97-AF65-F5344CB8AC3E}">
        <p14:creationId xmlns:p14="http://schemas.microsoft.com/office/powerpoint/2010/main" val="529437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4978-2C22-1F14-CD06-D0AAC032B4BA}"/>
              </a:ext>
            </a:extLst>
          </p:cNvPr>
          <p:cNvSpPr>
            <a:spLocks noGrp="1"/>
          </p:cNvSpPr>
          <p:nvPr>
            <p:ph type="title"/>
          </p:nvPr>
        </p:nvSpPr>
        <p:spPr/>
        <p:txBody>
          <a:bodyPr/>
          <a:lstStyle/>
          <a:p>
            <a:pPr marR="0" rtl="0"/>
            <a:r>
              <a:rPr lang="en-US" b="0" i="0" u="none" strike="noStrike" baseline="0">
                <a:solidFill>
                  <a:prstClr val="black"/>
                </a:solidFill>
                <a:latin typeface="Century Gothic" panose="020B0502020202020204" pitchFamily="34" charset="0"/>
              </a:rPr>
              <a:t>Is Solar Right for You?</a:t>
            </a:r>
          </a:p>
        </p:txBody>
      </p:sp>
      <p:sp>
        <p:nvSpPr>
          <p:cNvPr id="3" name="Text Placeholder 2">
            <a:extLst>
              <a:ext uri="{FF2B5EF4-FFF2-40B4-BE49-F238E27FC236}">
                <a16:creationId xmlns:a16="http://schemas.microsoft.com/office/drawing/2014/main" id="{F514AC4F-7D13-AFFE-564B-183536A2346D}"/>
              </a:ext>
            </a:extLst>
          </p:cNvPr>
          <p:cNvSpPr>
            <a:spLocks noGrp="1"/>
          </p:cNvSpPr>
          <p:nvPr>
            <p:ph sz="half" idx="1"/>
          </p:nvPr>
        </p:nvSpPr>
        <p:spPr/>
        <p:txBody>
          <a:bodyPr/>
          <a:lstStyle/>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Length of Time in Home</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Roof Direction</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Do the Math with Solar</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Look at Monthly Statements</a:t>
            </a:r>
          </a:p>
        </p:txBody>
      </p:sp>
      <p:pic>
        <p:nvPicPr>
          <p:cNvPr id="6" name="Content Placeholder 5" descr="A house with solar panels&#10;&#10;Description automatically generated with medium confidence">
            <a:extLst>
              <a:ext uri="{FF2B5EF4-FFF2-40B4-BE49-F238E27FC236}">
                <a16:creationId xmlns:a16="http://schemas.microsoft.com/office/drawing/2014/main" id="{A3F9C6B9-0589-07FF-D4C2-561828B64ED8}"/>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6043611" y="2157731"/>
            <a:ext cx="4662487" cy="3108324"/>
          </a:xfrm>
        </p:spPr>
      </p:pic>
    </p:spTree>
    <p:extLst>
      <p:ext uri="{BB962C8B-B14F-4D97-AF65-F5344CB8AC3E}">
        <p14:creationId xmlns:p14="http://schemas.microsoft.com/office/powerpoint/2010/main" val="2931300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4973-D3F1-3C87-9400-DDDD02FD08A5}"/>
              </a:ext>
            </a:extLst>
          </p:cNvPr>
          <p:cNvSpPr>
            <a:spLocks noGrp="1"/>
          </p:cNvSpPr>
          <p:nvPr>
            <p:ph type="title"/>
          </p:nvPr>
        </p:nvSpPr>
        <p:spPr/>
        <p:txBody>
          <a:bodyPr/>
          <a:lstStyle/>
          <a:p>
            <a:pPr marR="0" rtl="0"/>
            <a:r>
              <a:rPr lang="en-US" b="0" i="0" u="none" strike="noStrike" baseline="0">
                <a:solidFill>
                  <a:prstClr val="black"/>
                </a:solidFill>
                <a:latin typeface="Century Gothic" panose="020B0502020202020204" pitchFamily="34" charset="0"/>
              </a:rPr>
              <a:t>Solar Reminders</a:t>
            </a:r>
          </a:p>
        </p:txBody>
      </p:sp>
      <p:sp>
        <p:nvSpPr>
          <p:cNvPr id="3" name="Text Placeholder 2">
            <a:extLst>
              <a:ext uri="{FF2B5EF4-FFF2-40B4-BE49-F238E27FC236}">
                <a16:creationId xmlns:a16="http://schemas.microsoft.com/office/drawing/2014/main" id="{BFB1C041-329D-FB6A-DE3D-E27ED0035F59}"/>
              </a:ext>
            </a:extLst>
          </p:cNvPr>
          <p:cNvSpPr>
            <a:spLocks noGrp="1"/>
          </p:cNvSpPr>
          <p:nvPr>
            <p:ph sz="half" idx="1"/>
          </p:nvPr>
        </p:nvSpPr>
        <p:spPr/>
        <p:txBody>
          <a:bodyPr>
            <a:normAutofit/>
          </a:bodyPr>
          <a:lstStyle/>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Solar is </a:t>
            </a:r>
            <a:r>
              <a:rPr lang="en-US" sz="3200" b="0" i="0" u="sng" strike="noStrike" baseline="0" dirty="0">
                <a:solidFill>
                  <a:prstClr val="black"/>
                </a:solidFill>
                <a:latin typeface="Century Gothic" panose="020B0502020202020204" pitchFamily="34" charset="0"/>
              </a:rPr>
              <a:t>Not Free </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Beware of Financing Programs: PACE, HERO, CHEEF, or REEL</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High Interest Rates </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Tied to Property Taxes</a:t>
            </a:r>
          </a:p>
        </p:txBody>
      </p:sp>
      <p:pic>
        <p:nvPicPr>
          <p:cNvPr id="6" name="Content Placeholder 5" descr="Solar panels on a roof&#10;&#10;Description automatically generated with medium confidence">
            <a:extLst>
              <a:ext uri="{FF2B5EF4-FFF2-40B4-BE49-F238E27FC236}">
                <a16:creationId xmlns:a16="http://schemas.microsoft.com/office/drawing/2014/main" id="{B2A24EB9-D3F5-0BB8-F1C6-4BAD18E8B9E5}"/>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6043611" y="1874838"/>
            <a:ext cx="4662487" cy="3108324"/>
          </a:xfrm>
        </p:spPr>
      </p:pic>
    </p:spTree>
    <p:extLst>
      <p:ext uri="{BB962C8B-B14F-4D97-AF65-F5344CB8AC3E}">
        <p14:creationId xmlns:p14="http://schemas.microsoft.com/office/powerpoint/2010/main" val="2432930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68D77-44FA-E4C4-4065-03A8C23E2C06}"/>
              </a:ext>
            </a:extLst>
          </p:cNvPr>
          <p:cNvSpPr>
            <a:spLocks noGrp="1"/>
          </p:cNvSpPr>
          <p:nvPr>
            <p:ph type="title"/>
          </p:nvPr>
        </p:nvSpPr>
        <p:spPr/>
        <p:txBody>
          <a:bodyPr/>
          <a:lstStyle/>
          <a:p>
            <a:pPr marR="0" rtl="0"/>
            <a:r>
              <a:rPr lang="en-US" b="0" i="0" u="none" strike="noStrike" baseline="0">
                <a:solidFill>
                  <a:prstClr val="black"/>
                </a:solidFill>
                <a:latin typeface="Century Gothic" panose="020B0502020202020204" pitchFamily="34" charset="0"/>
              </a:rPr>
              <a:t>Protect Yourself</a:t>
            </a:r>
          </a:p>
        </p:txBody>
      </p:sp>
      <p:sp>
        <p:nvSpPr>
          <p:cNvPr id="3" name="Text Placeholder 2">
            <a:extLst>
              <a:ext uri="{FF2B5EF4-FFF2-40B4-BE49-F238E27FC236}">
                <a16:creationId xmlns:a16="http://schemas.microsoft.com/office/drawing/2014/main" id="{5D858A28-D72F-CA49-658F-46AEA9EF7342}"/>
              </a:ext>
            </a:extLst>
          </p:cNvPr>
          <p:cNvSpPr>
            <a:spLocks noGrp="1"/>
          </p:cNvSpPr>
          <p:nvPr>
            <p:ph sz="half" idx="1"/>
          </p:nvPr>
        </p:nvSpPr>
        <p:spPr/>
        <p:txBody>
          <a:bodyPr/>
          <a:lstStyle/>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Make Sure You Have Control Over Payments</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Get Everything in Writing</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Financing Estimate &amp; Disclosure Document</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Read the Contract Carefully</a:t>
            </a:r>
          </a:p>
        </p:txBody>
      </p:sp>
      <p:pic>
        <p:nvPicPr>
          <p:cNvPr id="6" name="Content Placeholder 5" descr="A house with a fence around it&#10;&#10;Description automatically generated with low confidence">
            <a:extLst>
              <a:ext uri="{FF2B5EF4-FFF2-40B4-BE49-F238E27FC236}">
                <a16:creationId xmlns:a16="http://schemas.microsoft.com/office/drawing/2014/main" id="{488851B3-A852-A58C-71AB-84A292C8ED7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866" t="27732" r="51055" b="31189"/>
          <a:stretch/>
        </p:blipFill>
        <p:spPr>
          <a:xfrm>
            <a:off x="6011863" y="2330991"/>
            <a:ext cx="4662487" cy="3102481"/>
          </a:xfrm>
        </p:spPr>
      </p:pic>
    </p:spTree>
    <p:extLst>
      <p:ext uri="{BB962C8B-B14F-4D97-AF65-F5344CB8AC3E}">
        <p14:creationId xmlns:p14="http://schemas.microsoft.com/office/powerpoint/2010/main" val="734888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Protect Yourself</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marR="0" lvl="0" algn="l" defTabSz="914400" rtl="0" eaLnBrk="1" fontAlgn="auto" latinLnBrk="0" hangingPunct="1">
              <a:lnSpc>
                <a:spcPct val="85000"/>
              </a:lnSpc>
              <a:spcBef>
                <a:spcPts val="13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Hire licensed contractors using the “Find My Licensed Contractor” tool on cslb.ca.gov.</a:t>
            </a:r>
          </a:p>
        </p:txBody>
      </p:sp>
      <p:pic>
        <p:nvPicPr>
          <p:cNvPr id="5" name="Picture 4" descr="Graphical user interface, website&#10;&#10;Description automatically generated">
            <a:extLst>
              <a:ext uri="{FF2B5EF4-FFF2-40B4-BE49-F238E27FC236}">
                <a16:creationId xmlns:a16="http://schemas.microsoft.com/office/drawing/2014/main" id="{71EAB66D-466B-45D2-2013-1165E939E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6162"/>
            <a:ext cx="12192000" cy="5874736"/>
          </a:xfrm>
          <a:prstGeom prst="rect">
            <a:avLst/>
          </a:prstGeom>
        </p:spPr>
      </p:pic>
    </p:spTree>
    <p:extLst>
      <p:ext uri="{BB962C8B-B14F-4D97-AF65-F5344CB8AC3E}">
        <p14:creationId xmlns:p14="http://schemas.microsoft.com/office/powerpoint/2010/main" val="4230165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7DFB5-6A00-D5BC-DBA8-393ADB09DE8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Contractors State License Board</a:t>
            </a:r>
          </a:p>
        </p:txBody>
      </p:sp>
      <p:sp>
        <p:nvSpPr>
          <p:cNvPr id="3" name="Text Placeholder 2">
            <a:extLst>
              <a:ext uri="{FF2B5EF4-FFF2-40B4-BE49-F238E27FC236}">
                <a16:creationId xmlns:a16="http://schemas.microsoft.com/office/drawing/2014/main" id="{DBFEB6BA-9B8E-68EC-D703-893F50F6CD25}"/>
              </a:ext>
            </a:extLst>
          </p:cNvPr>
          <p:cNvSpPr>
            <a:spLocks noGrp="1"/>
          </p:cNvSpPr>
          <p:nvPr>
            <p:ph sz="half" idx="1"/>
          </p:nvPr>
        </p:nvSpPr>
        <p:spPr/>
        <p:txBody>
          <a:bodyPr>
            <a:normAutofit/>
          </a:bodyPr>
          <a:lstStyle/>
          <a:p>
            <a:pPr marR="0" lvl="0" rtl="0">
              <a:buFont typeface="Arial" panose="020B0604020202020204" pitchFamily="34" charset="0"/>
              <a:buChar char="•"/>
            </a:pPr>
            <a:r>
              <a:rPr lang="en-US" sz="2800" b="0" i="0" u="none" strike="noStrike" baseline="0" dirty="0">
                <a:solidFill>
                  <a:prstClr val="black"/>
                </a:solidFill>
                <a:latin typeface="Century Gothic" panose="020B0502020202020204" pitchFamily="34" charset="0"/>
              </a:rPr>
              <a:t>Protects California consumers</a:t>
            </a:r>
          </a:p>
          <a:p>
            <a:pPr marR="0" lvl="0" rtl="0">
              <a:buFont typeface="Arial" panose="020B0604020202020204" pitchFamily="34" charset="0"/>
              <a:buChar char="•"/>
            </a:pPr>
            <a:r>
              <a:rPr lang="en-US" sz="2800" b="0" i="0" u="none" strike="noStrike" baseline="0" dirty="0">
                <a:solidFill>
                  <a:prstClr val="black"/>
                </a:solidFill>
                <a:latin typeface="Century Gothic" panose="020B0502020202020204" pitchFamily="34" charset="0"/>
              </a:rPr>
              <a:t>Licenses nearly 300,000 contractors in 45 different classifications</a:t>
            </a:r>
          </a:p>
        </p:txBody>
      </p:sp>
      <p:pic>
        <p:nvPicPr>
          <p:cNvPr id="11" name="Content Placeholder 10" descr="A building with a flag in front&#10;&#10;Description automatically generated with low confidence">
            <a:extLst>
              <a:ext uri="{FF2B5EF4-FFF2-40B4-BE49-F238E27FC236}">
                <a16:creationId xmlns:a16="http://schemas.microsoft.com/office/drawing/2014/main" id="{EE577F54-D5A3-0885-7D6B-951F3AEE8511}"/>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val="0"/>
              </a:ext>
            </a:extLst>
          </a:blip>
          <a:srcRect l="21213" t="14513" r="15699" b="22399"/>
          <a:stretch/>
        </p:blipFill>
        <p:spPr>
          <a:xfrm>
            <a:off x="6096000" y="1998134"/>
            <a:ext cx="4662487" cy="2479060"/>
          </a:xfrm>
        </p:spPr>
      </p:pic>
    </p:spTree>
    <p:extLst>
      <p:ext uri="{BB962C8B-B14F-4D97-AF65-F5344CB8AC3E}">
        <p14:creationId xmlns:p14="http://schemas.microsoft.com/office/powerpoint/2010/main" val="3882001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marR="0" lvl="0" rtl="0">
              <a:buFont typeface="Arial" panose="020B0604020202020204" pitchFamily="34" charset="0"/>
              <a:buChar char="•"/>
            </a:pPr>
            <a:r>
              <a:rPr lang="en-US" sz="4000" b="0" i="0" u="none" strike="noStrike" baseline="0" dirty="0">
                <a:solidFill>
                  <a:prstClr val="black"/>
                </a:solidFill>
                <a:latin typeface="Century Gothic" panose="020B0502020202020204" pitchFamily="34" charset="0"/>
              </a:rPr>
              <a:t>Find My Licensed Contractor tool</a:t>
            </a:r>
          </a:p>
        </p:txBody>
      </p:sp>
      <p:pic>
        <p:nvPicPr>
          <p:cNvPr id="5" name="Picture 4" descr="Graphical user interface, website&#10;&#10;Description automatically generated">
            <a:extLst>
              <a:ext uri="{FF2B5EF4-FFF2-40B4-BE49-F238E27FC236}">
                <a16:creationId xmlns:a16="http://schemas.microsoft.com/office/drawing/2014/main" id="{71EAB66D-466B-45D2-2013-1165E939E551}"/>
              </a:ext>
            </a:extLst>
          </p:cNvPr>
          <p:cNvPicPr>
            <a:picLocks noChangeAspect="1"/>
          </p:cNvPicPr>
          <p:nvPr/>
        </p:nvPicPr>
        <p:blipFill rotWithShape="1">
          <a:blip r:embed="rId2">
            <a:extLst>
              <a:ext uri="{28A0092B-C50C-407E-A947-70E740481C1C}">
                <a14:useLocalDpi xmlns:a14="http://schemas.microsoft.com/office/drawing/2010/main" val="0"/>
              </a:ext>
            </a:extLst>
          </a:blip>
          <a:srcRect l="15766" t="72811" r="66874" b="40"/>
          <a:stretch/>
        </p:blipFill>
        <p:spPr>
          <a:xfrm>
            <a:off x="995045" y="3038474"/>
            <a:ext cx="3434080" cy="2587625"/>
          </a:xfrm>
          <a:prstGeom prst="rect">
            <a:avLst/>
          </a:prstGeom>
        </p:spPr>
      </p:pic>
    </p:spTree>
    <p:extLst>
      <p:ext uri="{BB962C8B-B14F-4D97-AF65-F5344CB8AC3E}">
        <p14:creationId xmlns:p14="http://schemas.microsoft.com/office/powerpoint/2010/main" val="2788396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3C02-0F7E-EDBA-6C57-112E84C1F0E4}"/>
              </a:ext>
            </a:extLst>
          </p:cNvPr>
          <p:cNvSpPr>
            <a:spLocks noGrp="1"/>
          </p:cNvSpPr>
          <p:nvPr>
            <p:ph type="title"/>
          </p:nvPr>
        </p:nvSpPr>
        <p:spPr/>
        <p:txBody>
          <a:bodyPr/>
          <a:lstStyle/>
          <a:p>
            <a:pPr marR="0" rtl="0"/>
            <a:r>
              <a:rPr lang="en-US" b="0" i="0" u="none" strike="noStrike" baseline="0">
                <a:solidFill>
                  <a:prstClr val="black"/>
                </a:solidFill>
                <a:latin typeface="Century Gothic" panose="020B0502020202020204" pitchFamily="34" charset="0"/>
              </a:rPr>
              <a:t>Protect Yourself</a:t>
            </a:r>
          </a:p>
        </p:txBody>
      </p:sp>
      <p:sp>
        <p:nvSpPr>
          <p:cNvPr id="3" name="Text Placeholder 2">
            <a:extLst>
              <a:ext uri="{FF2B5EF4-FFF2-40B4-BE49-F238E27FC236}">
                <a16:creationId xmlns:a16="http://schemas.microsoft.com/office/drawing/2014/main" id="{2E03A0F0-AB03-0E97-0C4F-C6DA64C22080}"/>
              </a:ext>
            </a:extLst>
          </p:cNvPr>
          <p:cNvSpPr>
            <a:spLocks noGrp="1"/>
          </p:cNvSpPr>
          <p:nvPr>
            <p:ph type="body" idx="1"/>
          </p:nvPr>
        </p:nvSpPr>
        <p:spPr/>
        <p:txBody>
          <a:bodyPr/>
          <a:lstStyle/>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Hire licensed contractors using the “Find My Licensed Contractor” tool on cslb.ca.gov.</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Check the License</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Online: “Instant License Check” on cslb.ca.gov</a:t>
            </a:r>
          </a:p>
          <a:p>
            <a:pPr marR="0" lvl="0" rtl="0">
              <a:buFont typeface="Arial" panose="020B0604020202020204" pitchFamily="34" charset="0"/>
              <a:buChar char="•"/>
            </a:pPr>
            <a:r>
              <a:rPr lang="en-US" b="0" i="0" u="none" strike="noStrike" baseline="0" dirty="0">
                <a:solidFill>
                  <a:prstClr val="black"/>
                </a:solidFill>
                <a:latin typeface="Century Gothic" panose="020B0502020202020204" pitchFamily="34" charset="0"/>
              </a:rPr>
              <a:t>Phone: 1-800-321-CSLB (2752)</a:t>
            </a:r>
          </a:p>
        </p:txBody>
      </p:sp>
    </p:spTree>
    <p:extLst>
      <p:ext uri="{BB962C8B-B14F-4D97-AF65-F5344CB8AC3E}">
        <p14:creationId xmlns:p14="http://schemas.microsoft.com/office/powerpoint/2010/main" val="2790056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lvl="0">
              <a:buFont typeface="Arial" panose="020B0604020202020204" pitchFamily="34" charset="0"/>
              <a:buChar char="•"/>
            </a:pPr>
            <a:r>
              <a:rPr lang="en-US" sz="4000" dirty="0">
                <a:solidFill>
                  <a:prstClr val="black"/>
                </a:solidFill>
                <a:latin typeface="Century Gothic" panose="020B0502020202020204" pitchFamily="34" charset="0"/>
              </a:rPr>
              <a:t>Check the License on cslb.ca.gov</a:t>
            </a:r>
          </a:p>
          <a:p>
            <a:pPr marR="0" lvl="0" rtl="0">
              <a:buFont typeface="Arial" panose="020B0604020202020204" pitchFamily="34" charset="0"/>
              <a:buChar char="•"/>
            </a:pPr>
            <a:endParaRPr lang="en-US" sz="4000" b="0" i="0" u="none" strike="noStrike" baseline="0" dirty="0">
              <a:solidFill>
                <a:prstClr val="black"/>
              </a:solidFill>
              <a:latin typeface="Century Gothic" panose="020B0502020202020204" pitchFamily="34" charset="0"/>
            </a:endParaRPr>
          </a:p>
        </p:txBody>
      </p:sp>
      <p:pic>
        <p:nvPicPr>
          <p:cNvPr id="8" name="Picture 7" descr="Graphical user interface, website&#10;&#10;Description automatically generated">
            <a:extLst>
              <a:ext uri="{FF2B5EF4-FFF2-40B4-BE49-F238E27FC236}">
                <a16:creationId xmlns:a16="http://schemas.microsoft.com/office/drawing/2014/main" id="{836BF42F-F06F-81BD-199C-40B64AB51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33232"/>
            <a:ext cx="12192000" cy="5874736"/>
          </a:xfrm>
          <a:prstGeom prst="rect">
            <a:avLst/>
          </a:prstGeom>
        </p:spPr>
      </p:pic>
    </p:spTree>
    <p:extLst>
      <p:ext uri="{BB962C8B-B14F-4D97-AF65-F5344CB8AC3E}">
        <p14:creationId xmlns:p14="http://schemas.microsoft.com/office/powerpoint/2010/main" val="2305041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lvl="0">
              <a:buFont typeface="Arial" panose="020B0604020202020204" pitchFamily="34" charset="0"/>
              <a:buChar char="•"/>
            </a:pPr>
            <a:r>
              <a:rPr lang="en-US" sz="4000" dirty="0">
                <a:solidFill>
                  <a:prstClr val="black"/>
                </a:solidFill>
                <a:latin typeface="Century Gothic" panose="020B0502020202020204" pitchFamily="34" charset="0"/>
              </a:rPr>
              <a:t>Check the License on cslb.ca.gov</a:t>
            </a:r>
          </a:p>
          <a:p>
            <a:pPr marR="0" lvl="0" rtl="0">
              <a:buFont typeface="Arial" panose="020B0604020202020204" pitchFamily="34" charset="0"/>
              <a:buChar char="•"/>
            </a:pPr>
            <a:endParaRPr lang="en-US" sz="4000" b="0" i="0" u="none" strike="noStrike" baseline="0" dirty="0">
              <a:solidFill>
                <a:prstClr val="black"/>
              </a:solidFill>
              <a:latin typeface="Century Gothic" panose="020B0502020202020204" pitchFamily="34" charset="0"/>
            </a:endParaRPr>
          </a:p>
        </p:txBody>
      </p:sp>
      <p:pic>
        <p:nvPicPr>
          <p:cNvPr id="8" name="Picture 7" descr="Graphical user interface, website&#10;&#10;Description automatically generated">
            <a:extLst>
              <a:ext uri="{FF2B5EF4-FFF2-40B4-BE49-F238E27FC236}">
                <a16:creationId xmlns:a16="http://schemas.microsoft.com/office/drawing/2014/main" id="{836BF42F-F06F-81BD-199C-40B64AB5169B}"/>
              </a:ext>
            </a:extLst>
          </p:cNvPr>
          <p:cNvPicPr>
            <a:picLocks noChangeAspect="1"/>
          </p:cNvPicPr>
          <p:nvPr/>
        </p:nvPicPr>
        <p:blipFill rotWithShape="1">
          <a:blip r:embed="rId2">
            <a:extLst>
              <a:ext uri="{28A0092B-C50C-407E-A947-70E740481C1C}">
                <a14:useLocalDpi xmlns:a14="http://schemas.microsoft.com/office/drawing/2010/main" val="0"/>
              </a:ext>
            </a:extLst>
          </a:blip>
          <a:srcRect t="69099" r="85056"/>
          <a:stretch/>
        </p:blipFill>
        <p:spPr>
          <a:xfrm>
            <a:off x="3078481" y="3108960"/>
            <a:ext cx="3261360" cy="3249507"/>
          </a:xfrm>
          <a:prstGeom prst="rect">
            <a:avLst/>
          </a:prstGeom>
        </p:spPr>
      </p:pic>
    </p:spTree>
    <p:extLst>
      <p:ext uri="{BB962C8B-B14F-4D97-AF65-F5344CB8AC3E}">
        <p14:creationId xmlns:p14="http://schemas.microsoft.com/office/powerpoint/2010/main" val="615326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2331-6BE4-B196-655C-CF9214DE8C6C}"/>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Finding a Contractor</a:t>
            </a:r>
          </a:p>
        </p:txBody>
      </p:sp>
      <p:sp>
        <p:nvSpPr>
          <p:cNvPr id="3" name="Text Placeholder 2">
            <a:extLst>
              <a:ext uri="{FF2B5EF4-FFF2-40B4-BE49-F238E27FC236}">
                <a16:creationId xmlns:a16="http://schemas.microsoft.com/office/drawing/2014/main" id="{D9782820-A5A7-C835-EF65-68AB1ACC03A3}"/>
              </a:ext>
            </a:extLst>
          </p:cNvPr>
          <p:cNvSpPr>
            <a:spLocks noGrp="1"/>
          </p:cNvSpPr>
          <p:nvPr>
            <p:ph idx="1"/>
          </p:nvPr>
        </p:nvSpPr>
        <p:spPr/>
        <p:txBody>
          <a:bodyPr>
            <a:normAutofit/>
          </a:bodyPr>
          <a:lstStyle/>
          <a:p>
            <a:pPr lvl="0">
              <a:buFont typeface="Arial" panose="020B0604020202020204" pitchFamily="34" charset="0"/>
              <a:buChar char="•"/>
            </a:pPr>
            <a:r>
              <a:rPr lang="en-US" sz="4000" dirty="0">
                <a:solidFill>
                  <a:prstClr val="black"/>
                </a:solidFill>
                <a:latin typeface="Century Gothic" panose="020B0502020202020204" pitchFamily="34" charset="0"/>
              </a:rPr>
              <a:t>Check the License on cslb.ca.gov</a:t>
            </a:r>
          </a:p>
          <a:p>
            <a:pPr marR="0" lvl="0" rtl="0">
              <a:buFont typeface="Arial" panose="020B0604020202020204" pitchFamily="34" charset="0"/>
              <a:buChar char="•"/>
            </a:pPr>
            <a:endParaRPr lang="en-US" sz="4000" b="0" i="0" u="none" strike="noStrike" baseline="0" dirty="0">
              <a:solidFill>
                <a:prstClr val="black"/>
              </a:solidFill>
              <a:latin typeface="Century Gothic" panose="020B0502020202020204" pitchFamily="34" charset="0"/>
            </a:endParaRPr>
          </a:p>
        </p:txBody>
      </p:sp>
      <p:pic>
        <p:nvPicPr>
          <p:cNvPr id="4" name="Picture 3">
            <a:extLst>
              <a:ext uri="{FF2B5EF4-FFF2-40B4-BE49-F238E27FC236}">
                <a16:creationId xmlns:a16="http://schemas.microsoft.com/office/drawing/2014/main" id="{B1F4E67F-3B78-7696-D8BD-0F7B94F6D453}"/>
              </a:ext>
            </a:extLst>
          </p:cNvPr>
          <p:cNvPicPr>
            <a:picLocks noChangeAspect="1"/>
          </p:cNvPicPr>
          <p:nvPr/>
        </p:nvPicPr>
        <p:blipFill>
          <a:blip r:embed="rId2"/>
          <a:stretch>
            <a:fillRect/>
          </a:stretch>
        </p:blipFill>
        <p:spPr>
          <a:xfrm>
            <a:off x="1007383" y="2792399"/>
            <a:ext cx="7645047" cy="3182388"/>
          </a:xfrm>
          <a:prstGeom prst="rect">
            <a:avLst/>
          </a:prstGeom>
        </p:spPr>
      </p:pic>
    </p:spTree>
    <p:extLst>
      <p:ext uri="{BB962C8B-B14F-4D97-AF65-F5344CB8AC3E}">
        <p14:creationId xmlns:p14="http://schemas.microsoft.com/office/powerpoint/2010/main" val="1412135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6250-1273-6ACB-C518-4F7D070631A2}"/>
              </a:ext>
            </a:extLst>
          </p:cNvPr>
          <p:cNvSpPr>
            <a:spLocks noGrp="1"/>
          </p:cNvSpPr>
          <p:nvPr>
            <p:ph type="title"/>
          </p:nvPr>
        </p:nvSpPr>
        <p:spPr/>
        <p:txBody>
          <a:bodyPr/>
          <a:lstStyle/>
          <a:p>
            <a:pPr marR="0" rtl="0"/>
            <a:r>
              <a:rPr lang="en-US" b="0" i="0" u="none" strike="noStrike" baseline="0">
                <a:solidFill>
                  <a:prstClr val="black"/>
                </a:solidFill>
                <a:latin typeface="Century Gothic" panose="020B0502020202020204" pitchFamily="34" charset="0"/>
              </a:rPr>
              <a:t>Remember!</a:t>
            </a:r>
          </a:p>
        </p:txBody>
      </p:sp>
      <p:sp>
        <p:nvSpPr>
          <p:cNvPr id="3" name="Text Placeholder 2">
            <a:extLst>
              <a:ext uri="{FF2B5EF4-FFF2-40B4-BE49-F238E27FC236}">
                <a16:creationId xmlns:a16="http://schemas.microsoft.com/office/drawing/2014/main" id="{267C2512-B377-55CF-476B-B61E31F19B04}"/>
              </a:ext>
            </a:extLst>
          </p:cNvPr>
          <p:cNvSpPr>
            <a:spLocks noGrp="1"/>
          </p:cNvSpPr>
          <p:nvPr>
            <p:ph sz="half" idx="1"/>
          </p:nvPr>
        </p:nvSpPr>
        <p:spPr/>
        <p:txBody>
          <a:bodyPr>
            <a:normAutofit/>
          </a:bodyPr>
          <a:lstStyle/>
          <a:p>
            <a:pPr marR="0" lvl="0" rtl="0">
              <a:buFont typeface="Arial" panose="020B0604020202020204" pitchFamily="34" charset="0"/>
              <a:buChar char="•"/>
            </a:pPr>
            <a:r>
              <a:rPr lang="en-US" sz="2800" b="0" i="0" u="none" strike="noStrike" baseline="0" dirty="0">
                <a:solidFill>
                  <a:prstClr val="black"/>
                </a:solidFill>
                <a:latin typeface="Century Gothic" panose="020B0502020202020204" pitchFamily="34" charset="0"/>
              </a:rPr>
              <a:t>Down Payment must be </a:t>
            </a:r>
            <a:r>
              <a:rPr lang="en-US" sz="2800" b="0" i="0" u="sng" strike="noStrike" baseline="0" dirty="0">
                <a:solidFill>
                  <a:prstClr val="black"/>
                </a:solidFill>
                <a:latin typeface="Century Gothic" panose="020B0502020202020204" pitchFamily="34" charset="0"/>
              </a:rPr>
              <a:t>no more </a:t>
            </a:r>
            <a:r>
              <a:rPr lang="en-US" sz="2800" b="0" i="0" u="none" strike="noStrike" baseline="0" dirty="0">
                <a:solidFill>
                  <a:prstClr val="black"/>
                </a:solidFill>
                <a:latin typeface="Century Gothic" panose="020B0502020202020204" pitchFamily="34" charset="0"/>
              </a:rPr>
              <a:t>than 10 percent or $1,000 whatever is less. </a:t>
            </a:r>
          </a:p>
          <a:p>
            <a:pPr marR="0" lvl="0" rtl="0">
              <a:buFont typeface="Arial" panose="020B0604020202020204" pitchFamily="34" charset="0"/>
              <a:buChar char="•"/>
            </a:pPr>
            <a:r>
              <a:rPr lang="en-US" sz="2800" b="0" i="0" u="none" strike="noStrike" baseline="0" dirty="0">
                <a:solidFill>
                  <a:prstClr val="black"/>
                </a:solidFill>
                <a:latin typeface="Century Gothic" panose="020B0502020202020204" pitchFamily="34" charset="0"/>
              </a:rPr>
              <a:t>Don’t let the payments get ahead of the work.</a:t>
            </a:r>
          </a:p>
        </p:txBody>
      </p:sp>
      <p:pic>
        <p:nvPicPr>
          <p:cNvPr id="6" name="Content Placeholder 5" descr="A picture containing text, sign, receipt, several&#10;&#10;Description automatically generated">
            <a:extLst>
              <a:ext uri="{FF2B5EF4-FFF2-40B4-BE49-F238E27FC236}">
                <a16:creationId xmlns:a16="http://schemas.microsoft.com/office/drawing/2014/main" id="{6BE3848C-CF13-2A4A-3D58-67F7066BAA9F}"/>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6043611" y="1998134"/>
            <a:ext cx="4662487" cy="3264111"/>
          </a:xfrm>
        </p:spPr>
      </p:pic>
    </p:spTree>
    <p:extLst>
      <p:ext uri="{BB962C8B-B14F-4D97-AF65-F5344CB8AC3E}">
        <p14:creationId xmlns:p14="http://schemas.microsoft.com/office/powerpoint/2010/main" val="3618338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2321B-68FF-3F40-26AE-DE6F00D33505}"/>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Contractors State License Board</a:t>
            </a:r>
          </a:p>
        </p:txBody>
      </p:sp>
      <p:sp>
        <p:nvSpPr>
          <p:cNvPr id="3" name="Text Placeholder 2">
            <a:extLst>
              <a:ext uri="{FF2B5EF4-FFF2-40B4-BE49-F238E27FC236}">
                <a16:creationId xmlns:a16="http://schemas.microsoft.com/office/drawing/2014/main" id="{4DACDF5B-FA4D-73F2-6F2B-2E011C02E0F1}"/>
              </a:ext>
            </a:extLst>
          </p:cNvPr>
          <p:cNvSpPr>
            <a:spLocks noGrp="1"/>
          </p:cNvSpPr>
          <p:nvPr>
            <p:ph sz="half" idx="1"/>
          </p:nvPr>
        </p:nvSpPr>
        <p:spPr/>
        <p:txBody>
          <a:bodyPr>
            <a:normAutofit/>
          </a:bodyPr>
          <a:lstStyle/>
          <a:p>
            <a:pPr marR="0" lvl="0" rtl="0"/>
            <a:r>
              <a:rPr lang="en-US" b="0" i="0" u="none" strike="noStrike" baseline="0" dirty="0">
                <a:solidFill>
                  <a:prstClr val="black"/>
                </a:solidFill>
                <a:latin typeface="Century Gothic" panose="020B0502020202020204" pitchFamily="34" charset="0"/>
              </a:rPr>
              <a:t>Phone: 1-800-321-CSLB (2752)</a:t>
            </a:r>
          </a:p>
          <a:p>
            <a:pPr marR="0" lvl="0" rtl="0"/>
            <a:r>
              <a:rPr lang="fr-FR" b="0" i="0" u="none" strike="noStrike" baseline="0" dirty="0">
                <a:solidFill>
                  <a:prstClr val="black"/>
                </a:solidFill>
                <a:latin typeface="Century Gothic" panose="020B0502020202020204" pitchFamily="34" charset="0"/>
              </a:rPr>
              <a:t>Email: social@cslb.ca.gov</a:t>
            </a:r>
          </a:p>
        </p:txBody>
      </p:sp>
      <p:pic>
        <p:nvPicPr>
          <p:cNvPr id="6" name="Content Placeholder 5" descr="Text&#10;&#10;Description automatically generated with medium confidence">
            <a:extLst>
              <a:ext uri="{FF2B5EF4-FFF2-40B4-BE49-F238E27FC236}">
                <a16:creationId xmlns:a16="http://schemas.microsoft.com/office/drawing/2014/main" id="{1220FEFC-5899-010A-18B3-5E9AB1920D1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6656" y="3235729"/>
            <a:ext cx="3733800" cy="942975"/>
          </a:xfrm>
        </p:spPr>
      </p:pic>
      <p:pic>
        <p:nvPicPr>
          <p:cNvPr id="7" name="Picture 6">
            <a:extLst>
              <a:ext uri="{FF2B5EF4-FFF2-40B4-BE49-F238E27FC236}">
                <a16:creationId xmlns:a16="http://schemas.microsoft.com/office/drawing/2014/main" id="{C9DCABF8-1E01-582B-225C-04D0A228C247}"/>
              </a:ext>
            </a:extLst>
          </p:cNvPr>
          <p:cNvPicPr>
            <a:picLocks noChangeAspect="1"/>
          </p:cNvPicPr>
          <p:nvPr/>
        </p:nvPicPr>
        <p:blipFill rotWithShape="1">
          <a:blip r:embed="rId3"/>
          <a:srcRect l="12696" t="78" r="23946" b="36563"/>
          <a:stretch/>
        </p:blipFill>
        <p:spPr>
          <a:xfrm>
            <a:off x="5804916" y="1998134"/>
            <a:ext cx="4663844" cy="2475191"/>
          </a:xfrm>
          <a:prstGeom prst="rect">
            <a:avLst/>
          </a:prstGeom>
        </p:spPr>
      </p:pic>
    </p:spTree>
    <p:extLst>
      <p:ext uri="{BB962C8B-B14F-4D97-AF65-F5344CB8AC3E}">
        <p14:creationId xmlns:p14="http://schemas.microsoft.com/office/powerpoint/2010/main" val="1222041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4549E"/>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63" y="1214282"/>
            <a:ext cx="9293371" cy="3752096"/>
          </a:xfrm>
          <a:prstGeom prst="rect">
            <a:avLst/>
          </a:prstGeom>
        </p:spPr>
      </p:pic>
      <p:pic>
        <p:nvPicPr>
          <p:cNvPr id="11" name="Picture 10"/>
          <p:cNvPicPr>
            <a:picLocks noChangeAspect="1"/>
          </p:cNvPicPr>
          <p:nvPr/>
        </p:nvPicPr>
        <p:blipFill>
          <a:blip r:embed="rId3"/>
          <a:stretch>
            <a:fillRect/>
          </a:stretch>
        </p:blipFill>
        <p:spPr>
          <a:xfrm>
            <a:off x="3174015" y="4008613"/>
            <a:ext cx="6124575" cy="895350"/>
          </a:xfrm>
          <a:prstGeom prst="rect">
            <a:avLst/>
          </a:prstGeom>
        </p:spPr>
      </p:pic>
    </p:spTree>
    <p:extLst>
      <p:ext uri="{BB962C8B-B14F-4D97-AF65-F5344CB8AC3E}">
        <p14:creationId xmlns:p14="http://schemas.microsoft.com/office/powerpoint/2010/main" val="660328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8BCA67A-9C7E-47DC-BCCF-92C6E0A7E26B}"/>
              </a:ext>
            </a:extLst>
          </p:cNvPr>
          <p:cNvPicPr>
            <a:picLocks noGrp="1" noChangeAspect="1"/>
          </p:cNvPicPr>
          <p:nvPr>
            <p:ph type="pic" sz="quarter" idx="10"/>
          </p:nvPr>
        </p:nvPicPr>
        <p:blipFill>
          <a:blip r:embed="rId3"/>
          <a:srcRect/>
          <a:stretch>
            <a:fillRect/>
          </a:stretch>
        </p:blipFill>
        <p:spPr>
          <a:xfrm flipH="1">
            <a:off x="4760686" y="0"/>
            <a:ext cx="7433830" cy="6858000"/>
          </a:xfrm>
          <a:pattFill prst="pct90">
            <a:fgClr>
              <a:schemeClr val="accent4"/>
            </a:fgClr>
            <a:bgClr>
              <a:schemeClr val="bg1"/>
            </a:bgClr>
          </a:pattFill>
        </p:spPr>
      </p:pic>
      <p:sp>
        <p:nvSpPr>
          <p:cNvPr id="11" name="Freeform 10"/>
          <p:cNvSpPr/>
          <p:nvPr/>
        </p:nvSpPr>
        <p:spPr>
          <a:xfrm>
            <a:off x="1" y="0"/>
            <a:ext cx="4897577" cy="6864458"/>
          </a:xfrm>
          <a:custGeom>
            <a:avLst/>
            <a:gdLst>
              <a:gd name="connsiteX0" fmla="*/ 0 w 7981950"/>
              <a:gd name="connsiteY0" fmla="*/ 0 h 6858000"/>
              <a:gd name="connsiteX1" fmla="*/ 5810250 w 7981950"/>
              <a:gd name="connsiteY1" fmla="*/ 0 h 6858000"/>
              <a:gd name="connsiteX2" fmla="*/ 7981950 w 7981950"/>
              <a:gd name="connsiteY2" fmla="*/ 3429000 h 6858000"/>
              <a:gd name="connsiteX3" fmla="*/ 5810250 w 7981950"/>
              <a:gd name="connsiteY3" fmla="*/ 6858000 h 6858000"/>
              <a:gd name="connsiteX4" fmla="*/ 0 w 79819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950" h="6858000">
                <a:moveTo>
                  <a:pt x="0" y="0"/>
                </a:moveTo>
                <a:lnTo>
                  <a:pt x="5810250" y="0"/>
                </a:lnTo>
                <a:lnTo>
                  <a:pt x="7981950" y="3429000"/>
                </a:lnTo>
                <a:lnTo>
                  <a:pt x="5810250" y="6858000"/>
                </a:lnTo>
                <a:lnTo>
                  <a:pt x="0" y="6858000"/>
                </a:lnTo>
                <a:close/>
              </a:path>
            </a:pathLst>
          </a:custGeom>
          <a:solidFill>
            <a:schemeClr val="accent4">
              <a:alpha val="50000"/>
            </a:schemeClr>
          </a:solidFill>
          <a:ln>
            <a:noFill/>
          </a:ln>
          <a:effectLst>
            <a:outerShdw blurRad="317500" sx="102000" sy="102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6"/>
          <p:cNvSpPr/>
          <p:nvPr/>
        </p:nvSpPr>
        <p:spPr>
          <a:xfrm>
            <a:off x="1" y="6457"/>
            <a:ext cx="4219062" cy="6858000"/>
          </a:xfrm>
          <a:custGeom>
            <a:avLst/>
            <a:gdLst>
              <a:gd name="connsiteX0" fmla="*/ 0 w 6953250"/>
              <a:gd name="connsiteY0" fmla="*/ 0 h 6858000"/>
              <a:gd name="connsiteX1" fmla="*/ 4762500 w 6953250"/>
              <a:gd name="connsiteY1" fmla="*/ 0 h 6858000"/>
              <a:gd name="connsiteX2" fmla="*/ 6953250 w 6953250"/>
              <a:gd name="connsiteY2" fmla="*/ 3429000 h 6858000"/>
              <a:gd name="connsiteX3" fmla="*/ 4762500 w 6953250"/>
              <a:gd name="connsiteY3" fmla="*/ 6858000 h 6858000"/>
              <a:gd name="connsiteX4" fmla="*/ 0 w 695325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3250" h="6858000">
                <a:moveTo>
                  <a:pt x="0" y="0"/>
                </a:moveTo>
                <a:lnTo>
                  <a:pt x="4762500" y="0"/>
                </a:lnTo>
                <a:lnTo>
                  <a:pt x="6953250" y="3429000"/>
                </a:lnTo>
                <a:lnTo>
                  <a:pt x="4762500" y="6858000"/>
                </a:lnTo>
                <a:lnTo>
                  <a:pt x="0" y="6858000"/>
                </a:lnTo>
                <a:close/>
              </a:path>
            </a:pathLst>
          </a:custGeom>
          <a:solidFill>
            <a:schemeClr val="bg1"/>
          </a:solidFill>
          <a:ln>
            <a:noFill/>
          </a:ln>
          <a:effectLst>
            <a:outerShdw blurRad="368300" sx="102000" sy="102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B89009B0-FAED-4DFD-BA25-D497C77ED56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6048" y="809429"/>
            <a:ext cx="3530226" cy="486782"/>
          </a:xfrm>
          <a:prstGeom prst="rect">
            <a:avLst/>
          </a:prstGeom>
        </p:spPr>
      </p:pic>
      <p:sp>
        <p:nvSpPr>
          <p:cNvPr id="2" name="TextBox 1">
            <a:extLst>
              <a:ext uri="{FF2B5EF4-FFF2-40B4-BE49-F238E27FC236}">
                <a16:creationId xmlns:a16="http://schemas.microsoft.com/office/drawing/2014/main" id="{05F735CC-2338-42B7-A953-57779E5583D8}"/>
              </a:ext>
            </a:extLst>
          </p:cNvPr>
          <p:cNvSpPr txBox="1"/>
          <p:nvPr/>
        </p:nvSpPr>
        <p:spPr>
          <a:xfrm>
            <a:off x="206048" y="1739978"/>
            <a:ext cx="3677477" cy="3416320"/>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D72"/>
                </a:solidFill>
                <a:effectLst/>
                <a:uLnTx/>
                <a:uFillTx/>
                <a:latin typeface="Segoe UI"/>
                <a:ea typeface="+mn-ea"/>
                <a:cs typeface="+mn-cs"/>
              </a:rPr>
              <a:t>Protect Yourself from Fraud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FFFFFF"/>
              </a:solidFill>
              <a:effectLst/>
              <a:uLnTx/>
              <a:uFillTx/>
              <a:latin typeface="Segoe UI"/>
              <a:ea typeface="+mn-ea"/>
              <a:cs typeface="+mn-cs"/>
            </a:endParaRPr>
          </a:p>
        </p:txBody>
      </p:sp>
      <p:sp>
        <p:nvSpPr>
          <p:cNvPr id="6" name="TextBox 5">
            <a:extLst>
              <a:ext uri="{FF2B5EF4-FFF2-40B4-BE49-F238E27FC236}">
                <a16:creationId xmlns:a16="http://schemas.microsoft.com/office/drawing/2014/main" id="{4BF1BAAE-0D6B-4690-85CA-B8DF3F8F7AC1}"/>
              </a:ext>
            </a:extLst>
          </p:cNvPr>
          <p:cNvSpPr txBox="1"/>
          <p:nvPr/>
        </p:nvSpPr>
        <p:spPr>
          <a:xfrm>
            <a:off x="171165" y="5594879"/>
            <a:ext cx="274959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Segoe UI"/>
                <a:ea typeface="+mn-ea"/>
                <a:cs typeface="+mn-cs"/>
              </a:rPr>
              <a:t>Antonia Villaseñor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rPr>
              <a:t>Targeted Outreach Specialist</a:t>
            </a:r>
          </a:p>
        </p:txBody>
      </p:sp>
      <p:pic>
        <p:nvPicPr>
          <p:cNvPr id="13" name="Picture 2" descr="Computer scam Pictures, Computer scam Stock Photos &amp; Images | Depositphotos®">
            <a:extLst>
              <a:ext uri="{FF2B5EF4-FFF2-40B4-BE49-F238E27FC236}">
                <a16:creationId xmlns:a16="http://schemas.microsoft.com/office/drawing/2014/main" id="{913F9A04-7F12-425F-9750-E6AA1068A4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686" y="6456"/>
            <a:ext cx="3560861" cy="68515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he Demographics Of Corporate Fraud | PYMNTS.com">
            <a:extLst>
              <a:ext uri="{FF2B5EF4-FFF2-40B4-BE49-F238E27FC236}">
                <a16:creationId xmlns:a16="http://schemas.microsoft.com/office/drawing/2014/main" id="{99F11E68-7E51-4930-A7C5-5DA1D6F6CF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24" b="2"/>
          <a:stretch/>
        </p:blipFill>
        <p:spPr bwMode="auto">
          <a:xfrm>
            <a:off x="8321547" y="-682"/>
            <a:ext cx="3870453" cy="685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01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D1D90-6412-4BFB-B135-D1F81C5969AC}"/>
              </a:ext>
            </a:extLst>
          </p:cNvPr>
          <p:cNvSpPr>
            <a:spLocks noGrp="1"/>
          </p:cNvSpPr>
          <p:nvPr>
            <p:ph type="title"/>
          </p:nvPr>
        </p:nvSpPr>
        <p:spPr>
          <a:xfrm>
            <a:off x="924697" y="326349"/>
            <a:ext cx="10515600" cy="1043545"/>
          </a:xfrm>
        </p:spPr>
        <p:txBody>
          <a:bodyPr>
            <a:normAutofit fontScale="90000"/>
          </a:bodyPr>
          <a:lstStyle/>
          <a:p>
            <a:r>
              <a:rPr lang="es-419" b="1" dirty="0">
                <a:latin typeface="Segoe UI" panose="020B0502040204020203" pitchFamily="34" charset="0"/>
                <a:ea typeface="Calibri" panose="020F0502020204030204" pitchFamily="34" charset="0"/>
                <a:cs typeface="Segoe UI" panose="020B0502040204020203" pitchFamily="34" charset="0"/>
              </a:rPr>
              <a:t>DFPI’S RESPONSIBILITIES</a:t>
            </a:r>
            <a:r>
              <a:rPr lang="en-US" sz="4400" b="1" dirty="0">
                <a:effectLst/>
                <a:latin typeface="Segoe UI" panose="020B0502040204020203" pitchFamily="34" charset="0"/>
                <a:ea typeface="Calibri" panose="020F0502020204030204" pitchFamily="34" charset="0"/>
                <a:cs typeface="Segoe UI" panose="020B0502040204020203" pitchFamily="34" charset="0"/>
              </a:rPr>
              <a:t/>
            </a:r>
            <a:br>
              <a:rPr lang="en-US" sz="4400" b="1" dirty="0">
                <a:effectLst/>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cs typeface="Segoe UI" panose="020B0502040204020203" pitchFamily="34" charset="0"/>
            </a:endParaRPr>
          </a:p>
        </p:txBody>
      </p:sp>
      <p:sp>
        <p:nvSpPr>
          <p:cNvPr id="8" name="Content Placeholder 2">
            <a:extLst>
              <a:ext uri="{FF2B5EF4-FFF2-40B4-BE49-F238E27FC236}">
                <a16:creationId xmlns:a16="http://schemas.microsoft.com/office/drawing/2014/main" id="{E52382EF-527E-498B-A712-0C5DCB2CB4F6}"/>
              </a:ext>
            </a:extLst>
          </p:cNvPr>
          <p:cNvSpPr>
            <a:spLocks noGrp="1"/>
          </p:cNvSpPr>
          <p:nvPr>
            <p:ph idx="1"/>
          </p:nvPr>
        </p:nvSpPr>
        <p:spPr>
          <a:xfrm>
            <a:off x="924697" y="1724582"/>
            <a:ext cx="9861491" cy="4807069"/>
          </a:xfrm>
        </p:spPr>
        <p:txBody>
          <a:bodyPr>
            <a:noAutofit/>
          </a:bodyPr>
          <a:lstStyle/>
          <a:p>
            <a:pPr>
              <a:buClr>
                <a:srgbClr val="002D72"/>
              </a:buClr>
            </a:pPr>
            <a:r>
              <a:rPr lang="en-US" b="1" dirty="0">
                <a:latin typeface="Segoe UI" panose="020B0502040204020203" pitchFamily="34" charset="0"/>
                <a:cs typeface="Segoe UI" panose="020B0502040204020203" pitchFamily="34" charset="0"/>
              </a:rPr>
              <a:t>Licensing </a:t>
            </a:r>
            <a:r>
              <a:rPr lang="en-US" dirty="0">
                <a:latin typeface="Segoe UI" panose="020B0502040204020203" pitchFamily="34" charset="0"/>
                <a:cs typeface="Segoe UI" panose="020B0502040204020203" pitchFamily="34" charset="0"/>
              </a:rPr>
              <a:t>financial services, products and professionals</a:t>
            </a:r>
          </a:p>
          <a:p>
            <a:pPr>
              <a:buClr>
                <a:srgbClr val="002D72"/>
              </a:buClr>
            </a:pPr>
            <a:r>
              <a:rPr lang="en-US" b="1" dirty="0">
                <a:latin typeface="Segoe UI" panose="020B0502040204020203" pitchFamily="34" charset="0"/>
                <a:cs typeface="Segoe UI" panose="020B0502040204020203" pitchFamily="34" charset="0"/>
              </a:rPr>
              <a:t>Examining </a:t>
            </a:r>
            <a:r>
              <a:rPr lang="en-US" dirty="0">
                <a:latin typeface="Segoe UI" panose="020B0502040204020203" pitchFamily="34" charset="0"/>
                <a:cs typeface="Segoe UI" panose="020B0502040204020203" pitchFamily="34" charset="0"/>
              </a:rPr>
              <a:t>licensees to ensure compliance with state laws and maintenance of accurate records </a:t>
            </a:r>
          </a:p>
          <a:p>
            <a:pPr>
              <a:buClr>
                <a:srgbClr val="002D72"/>
              </a:buClr>
            </a:pPr>
            <a:r>
              <a:rPr lang="en-US" b="1" dirty="0">
                <a:latin typeface="Segoe UI" panose="020B0502040204020203" pitchFamily="34" charset="0"/>
                <a:cs typeface="Segoe UI" panose="020B0502040204020203" pitchFamily="34" charset="0"/>
              </a:rPr>
              <a:t>Enforcing </a:t>
            </a:r>
            <a:r>
              <a:rPr lang="en-US" dirty="0">
                <a:latin typeface="Segoe UI" panose="020B0502040204020203" pitchFamily="34" charset="0"/>
                <a:cs typeface="Segoe UI" panose="020B0502040204020203" pitchFamily="34" charset="0"/>
              </a:rPr>
              <a:t>state financial laws</a:t>
            </a:r>
          </a:p>
          <a:p>
            <a:pPr>
              <a:buClr>
                <a:srgbClr val="002D72"/>
              </a:buClr>
            </a:pPr>
            <a:r>
              <a:rPr lang="en-US" b="1" dirty="0">
                <a:latin typeface="Segoe UI" panose="020B0502040204020203" pitchFamily="34" charset="0"/>
                <a:cs typeface="Segoe UI" panose="020B0502040204020203" pitchFamily="34" charset="0"/>
              </a:rPr>
              <a:t>Investigating </a:t>
            </a:r>
            <a:r>
              <a:rPr lang="en-US" dirty="0">
                <a:latin typeface="Segoe UI" panose="020B0502040204020203" pitchFamily="34" charset="0"/>
                <a:cs typeface="Segoe UI" panose="020B0502040204020203" pitchFamily="34" charset="0"/>
              </a:rPr>
              <a:t>consumer complaints against Department licensees and potential cases of unlicensed activity</a:t>
            </a:r>
          </a:p>
          <a:p>
            <a:pPr>
              <a:buClr>
                <a:srgbClr val="002D72"/>
              </a:buClr>
            </a:pPr>
            <a:r>
              <a:rPr lang="en-US" b="1" dirty="0">
                <a:latin typeface="Segoe UI" panose="020B0502040204020203" pitchFamily="34" charset="0"/>
                <a:cs typeface="Segoe UI" panose="020B0502040204020203" pitchFamily="34" charset="0"/>
              </a:rPr>
              <a:t>Education &amp; Outreach </a:t>
            </a:r>
            <a:r>
              <a:rPr lang="en-US" dirty="0">
                <a:latin typeface="Segoe UI" panose="020B0502040204020203" pitchFamily="34" charset="0"/>
                <a:cs typeface="Segoe UI" panose="020B0502040204020203" pitchFamily="34" charset="0"/>
              </a:rPr>
              <a:t>help Californians avoid financial fraud and make informed and safe financial decisions.</a:t>
            </a:r>
          </a:p>
          <a:p>
            <a:pPr marL="0" indent="0">
              <a:buClr>
                <a:srgbClr val="002D72"/>
              </a:buClr>
              <a:buNone/>
            </a:pPr>
            <a:endParaRPr lang="en-US" sz="2400" dirty="0">
              <a:latin typeface="+mj-lt"/>
            </a:endParaRPr>
          </a:p>
          <a:p>
            <a:pPr marL="0" indent="0">
              <a:buClr>
                <a:srgbClr val="002D72"/>
              </a:buClr>
              <a:buNone/>
            </a:pPr>
            <a:endParaRPr lang="en-US" sz="2400" dirty="0">
              <a:latin typeface="Calibri"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169905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CCE24-462C-8BCE-2652-6D387C4F4A25}"/>
              </a:ext>
            </a:extLst>
          </p:cNvPr>
          <p:cNvSpPr>
            <a:spLocks noGrp="1"/>
          </p:cNvSpPr>
          <p:nvPr>
            <p:ph type="title"/>
          </p:nvPr>
        </p:nvSpPr>
        <p:spPr/>
        <p:txBody>
          <a:bodyPr>
            <a:normAutofit/>
          </a:bodyPr>
          <a:lstStyle/>
          <a:p>
            <a:r>
              <a:rPr lang="en-US" sz="4800" dirty="0">
                <a:solidFill>
                  <a:schemeClr val="tx1"/>
                </a:solidFill>
                <a:latin typeface="Century Gothic" panose="020B0502020202020204" pitchFamily="34" charset="0"/>
              </a:rPr>
              <a:t>Unlicensed Individuals Target Seniors</a:t>
            </a:r>
          </a:p>
        </p:txBody>
      </p:sp>
      <p:graphicFrame>
        <p:nvGraphicFramePr>
          <p:cNvPr id="5" name="Text Placeholder 2">
            <a:extLst>
              <a:ext uri="{FF2B5EF4-FFF2-40B4-BE49-F238E27FC236}">
                <a16:creationId xmlns:a16="http://schemas.microsoft.com/office/drawing/2014/main" id="{053727A9-329D-6CE8-8B2A-2C80F6E02928}"/>
              </a:ext>
            </a:extLst>
          </p:cNvPr>
          <p:cNvGraphicFramePr>
            <a:graphicFrameLocks noGrp="1"/>
          </p:cNvGraphicFramePr>
          <p:nvPr>
            <p:ph idx="1"/>
            <p:extLst>
              <p:ext uri="{D42A27DB-BD31-4B8C-83A1-F6EECF244321}">
                <p14:modId xmlns:p14="http://schemas.microsoft.com/office/powerpoint/2010/main" val="4192899158"/>
              </p:ext>
            </p:extLst>
          </p:nvPr>
        </p:nvGraphicFramePr>
        <p:xfrm>
          <a:off x="676275" y="2011363"/>
          <a:ext cx="10753725" cy="37671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942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5208494" y="-125497"/>
            <a:ext cx="6983506" cy="6983499"/>
          </a:xfrm>
          <a:custGeom>
            <a:avLst/>
            <a:gdLst>
              <a:gd name="connsiteX0" fmla="*/ 6983506 w 6983506"/>
              <a:gd name="connsiteY0" fmla="*/ 0 h 6983499"/>
              <a:gd name="connsiteX1" fmla="*/ 6983506 w 6983506"/>
              <a:gd name="connsiteY1" fmla="*/ 6983499 h 6983499"/>
              <a:gd name="connsiteX2" fmla="*/ 0 w 6983506"/>
              <a:gd name="connsiteY2" fmla="*/ 6983499 h 6983499"/>
              <a:gd name="connsiteX3" fmla="*/ 9087 w 6983506"/>
              <a:gd name="connsiteY3" fmla="*/ 6624129 h 6983499"/>
              <a:gd name="connsiteX4" fmla="*/ 6983506 w 6983506"/>
              <a:gd name="connsiteY4" fmla="*/ 0 h 698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3506" h="6983499">
                <a:moveTo>
                  <a:pt x="6983506" y="0"/>
                </a:moveTo>
                <a:lnTo>
                  <a:pt x="6983506" y="6983499"/>
                </a:lnTo>
                <a:lnTo>
                  <a:pt x="0" y="6983499"/>
                </a:lnTo>
                <a:lnTo>
                  <a:pt x="9087" y="6624129"/>
                </a:lnTo>
                <a:cubicBezTo>
                  <a:pt x="196127" y="2934259"/>
                  <a:pt x="3247150" y="0"/>
                  <a:pt x="6983506" y="0"/>
                </a:cubicBezTo>
                <a:close/>
              </a:path>
            </a:pathLst>
          </a:custGeom>
          <a:solidFill>
            <a:schemeClr val="bg1"/>
          </a:solidFill>
          <a:ln>
            <a:noFill/>
          </a:ln>
          <a:effectLst>
            <a:outerShdw blurRad="381000" dist="254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D72"/>
              </a:solidFill>
              <a:effectLst/>
              <a:uLnTx/>
              <a:uFillTx/>
              <a:latin typeface="Roboto Light" charset="0"/>
              <a:ea typeface="Roboto Light" charset="0"/>
              <a:cs typeface="Roboto Light" charset="0"/>
            </a:endParaRPr>
          </a:p>
        </p:txBody>
      </p:sp>
      <p:pic>
        <p:nvPicPr>
          <p:cNvPr id="4" name="Picture Placeholder 3">
            <a:extLst>
              <a:ext uri="{FF2B5EF4-FFF2-40B4-BE49-F238E27FC236}">
                <a16:creationId xmlns:a16="http://schemas.microsoft.com/office/drawing/2014/main" id="{C7B4568A-E327-4E32-876B-4E7E02AD338B}"/>
              </a:ext>
            </a:extLst>
          </p:cNvPr>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a:xfrm>
            <a:off x="5577842" y="243841"/>
            <a:ext cx="6614159" cy="6614160"/>
          </a:xfrm>
          <a:pattFill prst="pct90">
            <a:fgClr>
              <a:schemeClr val="accent4"/>
            </a:fgClr>
            <a:bgClr>
              <a:schemeClr val="bg1"/>
            </a:bgClr>
          </a:pattFill>
        </p:spPr>
      </p:pic>
      <p:sp>
        <p:nvSpPr>
          <p:cNvPr id="20" name="TextBox 19">
            <a:extLst>
              <a:ext uri="{FF2B5EF4-FFF2-40B4-BE49-F238E27FC236}">
                <a16:creationId xmlns:a16="http://schemas.microsoft.com/office/drawing/2014/main" id="{05E17129-6326-473C-B569-65D242DC9611}"/>
              </a:ext>
            </a:extLst>
          </p:cNvPr>
          <p:cNvSpPr txBox="1"/>
          <p:nvPr/>
        </p:nvSpPr>
        <p:spPr>
          <a:xfrm>
            <a:off x="692429" y="560216"/>
            <a:ext cx="3339244"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otham Bold"/>
                <a:ea typeface="+mn-ea"/>
                <a:cs typeface="+mn-cs"/>
              </a:rPr>
              <a:t>About</a:t>
            </a:r>
            <a:r>
              <a:rPr kumimoji="0" lang="es-419" sz="3600" b="1" i="0" u="none" strike="noStrike" kern="1200" cap="none" spc="0" normalizeH="0" baseline="0" noProof="0" dirty="0">
                <a:ln>
                  <a:noFill/>
                </a:ln>
                <a:solidFill>
                  <a:prstClr val="black"/>
                </a:solidFill>
                <a:effectLst/>
                <a:uLnTx/>
                <a:uFillTx/>
                <a:latin typeface="Gotham Bold"/>
                <a:ea typeface="+mn-ea"/>
                <a:cs typeface="+mn-cs"/>
              </a:rPr>
              <a:t> </a:t>
            </a:r>
            <a:r>
              <a:rPr kumimoji="0" lang="en-US" sz="3600" b="1" i="0" u="none" strike="noStrike" kern="1200" cap="none" spc="0" normalizeH="0" baseline="0" noProof="0" dirty="0">
                <a:ln>
                  <a:noFill/>
                </a:ln>
                <a:solidFill>
                  <a:prstClr val="black"/>
                </a:solidFill>
                <a:effectLst/>
                <a:uLnTx/>
                <a:uFillTx/>
                <a:latin typeface="Gotham Bold"/>
                <a:ea typeface="+mn-ea"/>
                <a:cs typeface="+mn-cs"/>
              </a:rPr>
              <a:t>the</a:t>
            </a:r>
            <a:r>
              <a:rPr kumimoji="0" lang="es-419" sz="3600" b="1" i="0" u="none" strike="noStrike" kern="1200" cap="none" spc="0" normalizeH="0" baseline="0" noProof="0" dirty="0">
                <a:ln>
                  <a:noFill/>
                </a:ln>
                <a:solidFill>
                  <a:prstClr val="black"/>
                </a:solidFill>
                <a:effectLst/>
                <a:uLnTx/>
                <a:uFillTx/>
                <a:latin typeface="Gotham Bold"/>
                <a:ea typeface="+mn-ea"/>
                <a:cs typeface="+mn-cs"/>
              </a:rPr>
              <a:t> DFPI</a:t>
            </a:r>
            <a:endParaRPr kumimoji="0" lang="en-US" sz="3600" b="1" i="0" u="none" strike="noStrike" kern="1200" cap="none" spc="0" normalizeH="0" baseline="0" noProof="0" dirty="0">
              <a:ln>
                <a:noFill/>
              </a:ln>
              <a:solidFill>
                <a:prstClr val="black"/>
              </a:solidFill>
              <a:effectLst/>
              <a:uLnTx/>
              <a:uFillTx/>
              <a:latin typeface="Gotham Bold"/>
              <a:ea typeface="+mn-ea"/>
              <a:cs typeface="+mn-cs"/>
            </a:endParaRPr>
          </a:p>
        </p:txBody>
      </p:sp>
      <p:grpSp>
        <p:nvGrpSpPr>
          <p:cNvPr id="21" name="Group 20">
            <a:extLst>
              <a:ext uri="{FF2B5EF4-FFF2-40B4-BE49-F238E27FC236}">
                <a16:creationId xmlns:a16="http://schemas.microsoft.com/office/drawing/2014/main" id="{A318E77B-B151-4189-8150-499C89D98821}"/>
              </a:ext>
            </a:extLst>
          </p:cNvPr>
          <p:cNvGrpSpPr/>
          <p:nvPr/>
        </p:nvGrpSpPr>
        <p:grpSpPr>
          <a:xfrm rot="16200000">
            <a:off x="646964" y="2820826"/>
            <a:ext cx="267670" cy="267670"/>
            <a:chOff x="5931582" y="4864782"/>
            <a:chExt cx="328836" cy="328836"/>
          </a:xfrm>
          <a:effectLst>
            <a:outerShdw blurRad="50800" dist="38100" dir="2700000" algn="tl" rotWithShape="0">
              <a:prstClr val="black">
                <a:alpha val="40000"/>
              </a:prstClr>
            </a:outerShdw>
          </a:effectLst>
        </p:grpSpPr>
        <p:sp>
          <p:nvSpPr>
            <p:cNvPr id="22" name="Oval 21">
              <a:extLst>
                <a:ext uri="{FF2B5EF4-FFF2-40B4-BE49-F238E27FC236}">
                  <a16:creationId xmlns:a16="http://schemas.microsoft.com/office/drawing/2014/main" id="{AA404016-FBD5-4448-9159-EA80C429D44A}"/>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3" name="Freeform 23">
              <a:extLst>
                <a:ext uri="{FF2B5EF4-FFF2-40B4-BE49-F238E27FC236}">
                  <a16:creationId xmlns:a16="http://schemas.microsoft.com/office/drawing/2014/main" id="{E3B2E62D-8090-4283-B4BA-C387395FE22C}"/>
                </a:ext>
              </a:extLst>
            </p:cNvPr>
            <p:cNvSpPr>
              <a:spLocks noChangeArrowheads="1"/>
            </p:cNvSpPr>
            <p:nvPr/>
          </p:nvSpPr>
          <p:spPr bwMode="auto">
            <a:xfrm>
              <a:off x="6007567" y="4984205"/>
              <a:ext cx="167285" cy="99573"/>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24" name="TextBox 23">
            <a:extLst>
              <a:ext uri="{FF2B5EF4-FFF2-40B4-BE49-F238E27FC236}">
                <a16:creationId xmlns:a16="http://schemas.microsoft.com/office/drawing/2014/main" id="{7A8B92A1-447C-4438-9A58-6571ADC23E46}"/>
              </a:ext>
            </a:extLst>
          </p:cNvPr>
          <p:cNvSpPr txBox="1"/>
          <p:nvPr/>
        </p:nvSpPr>
        <p:spPr>
          <a:xfrm>
            <a:off x="678153" y="1141740"/>
            <a:ext cx="6274440" cy="707886"/>
          </a:xfrm>
          <a:prstGeom prst="rect">
            <a:avLst/>
          </a:prstGeom>
          <a:noFill/>
        </p:spPr>
        <p:txBody>
          <a:bodyPr wrap="square">
            <a:spAutoFit/>
          </a:bodyPr>
          <a:lstStyle/>
          <a:p>
            <a:pPr marL="192024"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UI"/>
                <a:ea typeface="+mn-ea"/>
                <a:cs typeface="+mn-cs"/>
              </a:rPr>
              <a:t>The Department licenses and regulates a variety of financial services, products and professionals </a:t>
            </a:r>
          </a:p>
        </p:txBody>
      </p:sp>
      <p:sp>
        <p:nvSpPr>
          <p:cNvPr id="25" name="TextBox 24">
            <a:extLst>
              <a:ext uri="{FF2B5EF4-FFF2-40B4-BE49-F238E27FC236}">
                <a16:creationId xmlns:a16="http://schemas.microsoft.com/office/drawing/2014/main" id="{30AE5774-932E-47D9-B02F-EE75903782DB}"/>
              </a:ext>
            </a:extLst>
          </p:cNvPr>
          <p:cNvSpPr txBox="1"/>
          <p:nvPr/>
        </p:nvSpPr>
        <p:spPr>
          <a:xfrm>
            <a:off x="995898" y="2774200"/>
            <a:ext cx="40940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Money Transmitters</a:t>
            </a:r>
            <a:endParaRPr kumimoji="0" lang="en-PK" sz="1800" b="0" i="0" u="none" strike="noStrike" kern="1200" cap="none" spc="0" normalizeH="0" baseline="0" noProof="0" dirty="0">
              <a:ln>
                <a:noFill/>
              </a:ln>
              <a:solidFill>
                <a:prstClr val="black"/>
              </a:solidFill>
              <a:effectLst/>
              <a:uLnTx/>
              <a:uFillTx/>
              <a:latin typeface="Segoe UI"/>
              <a:ea typeface="+mn-ea"/>
              <a:cs typeface="+mn-cs"/>
            </a:endParaRPr>
          </a:p>
        </p:txBody>
      </p:sp>
      <p:grpSp>
        <p:nvGrpSpPr>
          <p:cNvPr id="26" name="Group 25">
            <a:extLst>
              <a:ext uri="{FF2B5EF4-FFF2-40B4-BE49-F238E27FC236}">
                <a16:creationId xmlns:a16="http://schemas.microsoft.com/office/drawing/2014/main" id="{C3D874DC-3C81-4D3E-ACE0-947C8E904799}"/>
              </a:ext>
            </a:extLst>
          </p:cNvPr>
          <p:cNvGrpSpPr/>
          <p:nvPr/>
        </p:nvGrpSpPr>
        <p:grpSpPr>
          <a:xfrm rot="16200000">
            <a:off x="627435" y="3225968"/>
            <a:ext cx="267670" cy="267670"/>
            <a:chOff x="5931582" y="4864782"/>
            <a:chExt cx="328836" cy="328836"/>
          </a:xfrm>
          <a:effectLst>
            <a:outerShdw blurRad="50800" dist="38100" dir="2700000" algn="tl" rotWithShape="0">
              <a:prstClr val="black">
                <a:alpha val="40000"/>
              </a:prstClr>
            </a:outerShdw>
          </a:effectLst>
        </p:grpSpPr>
        <p:sp>
          <p:nvSpPr>
            <p:cNvPr id="27" name="Oval 26">
              <a:extLst>
                <a:ext uri="{FF2B5EF4-FFF2-40B4-BE49-F238E27FC236}">
                  <a16:creationId xmlns:a16="http://schemas.microsoft.com/office/drawing/2014/main" id="{16523D34-5771-47FC-B8A3-AA7E087E0351}"/>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8" name="Freeform 23">
              <a:extLst>
                <a:ext uri="{FF2B5EF4-FFF2-40B4-BE49-F238E27FC236}">
                  <a16:creationId xmlns:a16="http://schemas.microsoft.com/office/drawing/2014/main" id="{15D73D2A-7636-4ECD-8500-AF7D330D49FA}"/>
                </a:ext>
              </a:extLst>
            </p:cNvPr>
            <p:cNvSpPr>
              <a:spLocks noChangeArrowheads="1"/>
            </p:cNvSpPr>
            <p:nvPr/>
          </p:nvSpPr>
          <p:spPr bwMode="auto">
            <a:xfrm>
              <a:off x="6007567" y="4984205"/>
              <a:ext cx="167285" cy="99573"/>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29" name="TextBox 28">
            <a:extLst>
              <a:ext uri="{FF2B5EF4-FFF2-40B4-BE49-F238E27FC236}">
                <a16:creationId xmlns:a16="http://schemas.microsoft.com/office/drawing/2014/main" id="{13161516-FCAC-41B2-B56D-2DD8B2646A87}"/>
              </a:ext>
            </a:extLst>
          </p:cNvPr>
          <p:cNvSpPr txBox="1"/>
          <p:nvPr/>
        </p:nvSpPr>
        <p:spPr>
          <a:xfrm>
            <a:off x="991280" y="3118456"/>
            <a:ext cx="4434166" cy="646331"/>
          </a:xfrm>
          <a:prstGeom prst="rect">
            <a:avLst/>
          </a:prstGeom>
          <a:noFill/>
        </p:spPr>
        <p:txBody>
          <a:bodyPr wrap="square">
            <a:spAutoFit/>
          </a:bodyPr>
          <a:lstStyle/>
          <a:p>
            <a:pPr marL="0" marR="0" lvl="1" indent="-4572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Deferred Deposit Transaction Originators (commonly known as payday loans) </a:t>
            </a:r>
          </a:p>
        </p:txBody>
      </p:sp>
      <p:grpSp>
        <p:nvGrpSpPr>
          <p:cNvPr id="30" name="Group 29">
            <a:extLst>
              <a:ext uri="{FF2B5EF4-FFF2-40B4-BE49-F238E27FC236}">
                <a16:creationId xmlns:a16="http://schemas.microsoft.com/office/drawing/2014/main" id="{4720E417-C308-47AA-AA7F-70C8C4963091}"/>
              </a:ext>
            </a:extLst>
          </p:cNvPr>
          <p:cNvGrpSpPr/>
          <p:nvPr/>
        </p:nvGrpSpPr>
        <p:grpSpPr>
          <a:xfrm rot="16200000">
            <a:off x="627435" y="3884619"/>
            <a:ext cx="267670" cy="267670"/>
            <a:chOff x="5931582" y="4864782"/>
            <a:chExt cx="328836" cy="328836"/>
          </a:xfrm>
          <a:effectLst>
            <a:outerShdw blurRad="50800" dist="38100" dir="2700000" algn="tl" rotWithShape="0">
              <a:prstClr val="black">
                <a:alpha val="40000"/>
              </a:prstClr>
            </a:outerShdw>
          </a:effectLst>
        </p:grpSpPr>
        <p:sp>
          <p:nvSpPr>
            <p:cNvPr id="31" name="Oval 30">
              <a:extLst>
                <a:ext uri="{FF2B5EF4-FFF2-40B4-BE49-F238E27FC236}">
                  <a16:creationId xmlns:a16="http://schemas.microsoft.com/office/drawing/2014/main" id="{E3A5F4A8-2CBA-4CDF-8A45-9846C9E1BB65}"/>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2" name="Freeform 23">
              <a:extLst>
                <a:ext uri="{FF2B5EF4-FFF2-40B4-BE49-F238E27FC236}">
                  <a16:creationId xmlns:a16="http://schemas.microsoft.com/office/drawing/2014/main" id="{981D3888-0460-4282-B298-6E96928C73DF}"/>
                </a:ext>
              </a:extLst>
            </p:cNvPr>
            <p:cNvSpPr>
              <a:spLocks noChangeArrowheads="1"/>
            </p:cNvSpPr>
            <p:nvPr/>
          </p:nvSpPr>
          <p:spPr bwMode="auto">
            <a:xfrm>
              <a:off x="6007567" y="4984205"/>
              <a:ext cx="167285" cy="99573"/>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33" name="TextBox 32">
            <a:extLst>
              <a:ext uri="{FF2B5EF4-FFF2-40B4-BE49-F238E27FC236}">
                <a16:creationId xmlns:a16="http://schemas.microsoft.com/office/drawing/2014/main" id="{2C590F7E-20D9-4DB2-97EF-BF13EC9395D6}"/>
              </a:ext>
            </a:extLst>
          </p:cNvPr>
          <p:cNvSpPr txBox="1"/>
          <p:nvPr/>
        </p:nvSpPr>
        <p:spPr>
          <a:xfrm>
            <a:off x="1013657" y="3770130"/>
            <a:ext cx="4094044" cy="646331"/>
          </a:xfrm>
          <a:prstGeom prst="rect">
            <a:avLst/>
          </a:prstGeom>
          <a:noFill/>
        </p:spPr>
        <p:txBody>
          <a:bodyPr wrap="square">
            <a:spAutoFit/>
          </a:bodyPr>
          <a:lstStyle/>
          <a:p>
            <a:pPr marL="0" marR="0" lvl="1" indent="-45720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Investment Advisers, Securities Brokers and Dealers</a:t>
            </a:r>
          </a:p>
        </p:txBody>
      </p:sp>
      <p:grpSp>
        <p:nvGrpSpPr>
          <p:cNvPr id="18" name="Group 17">
            <a:extLst>
              <a:ext uri="{FF2B5EF4-FFF2-40B4-BE49-F238E27FC236}">
                <a16:creationId xmlns:a16="http://schemas.microsoft.com/office/drawing/2014/main" id="{496FD234-856B-4F33-BACE-742C840D0BD2}"/>
              </a:ext>
            </a:extLst>
          </p:cNvPr>
          <p:cNvGrpSpPr/>
          <p:nvPr/>
        </p:nvGrpSpPr>
        <p:grpSpPr>
          <a:xfrm rot="16200000">
            <a:off x="652753" y="2001720"/>
            <a:ext cx="267670" cy="267670"/>
            <a:chOff x="5931582" y="4864782"/>
            <a:chExt cx="328836" cy="328836"/>
          </a:xfrm>
          <a:effectLst>
            <a:outerShdw blurRad="50800" dist="38100" dir="2700000" algn="tl" rotWithShape="0">
              <a:prstClr val="black">
                <a:alpha val="40000"/>
              </a:prstClr>
            </a:outerShdw>
          </a:effectLst>
        </p:grpSpPr>
        <p:sp>
          <p:nvSpPr>
            <p:cNvPr id="19" name="Oval 18">
              <a:extLst>
                <a:ext uri="{FF2B5EF4-FFF2-40B4-BE49-F238E27FC236}">
                  <a16:creationId xmlns:a16="http://schemas.microsoft.com/office/drawing/2014/main" id="{DD7406F2-07A3-462E-B5DD-4A31D906B144}"/>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4" name="Freeform 23">
              <a:extLst>
                <a:ext uri="{FF2B5EF4-FFF2-40B4-BE49-F238E27FC236}">
                  <a16:creationId xmlns:a16="http://schemas.microsoft.com/office/drawing/2014/main" id="{1E31211E-91E5-45E1-8BD4-2CDD645779E2}"/>
                </a:ext>
              </a:extLst>
            </p:cNvPr>
            <p:cNvSpPr>
              <a:spLocks noChangeArrowheads="1"/>
            </p:cNvSpPr>
            <p:nvPr/>
          </p:nvSpPr>
          <p:spPr bwMode="auto">
            <a:xfrm>
              <a:off x="6007567" y="4984205"/>
              <a:ext cx="167285" cy="99573"/>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35" name="TextBox 34">
            <a:extLst>
              <a:ext uri="{FF2B5EF4-FFF2-40B4-BE49-F238E27FC236}">
                <a16:creationId xmlns:a16="http://schemas.microsoft.com/office/drawing/2014/main" id="{EDDDB3E7-53E8-419B-95AC-F62FB69228C2}"/>
              </a:ext>
            </a:extLst>
          </p:cNvPr>
          <p:cNvSpPr txBox="1"/>
          <p:nvPr/>
        </p:nvSpPr>
        <p:spPr>
          <a:xfrm>
            <a:off x="983198" y="2012200"/>
            <a:ext cx="40940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Banks &amp; Credit Unions</a:t>
            </a:r>
          </a:p>
        </p:txBody>
      </p:sp>
      <p:grpSp>
        <p:nvGrpSpPr>
          <p:cNvPr id="37" name="Group 36">
            <a:extLst>
              <a:ext uri="{FF2B5EF4-FFF2-40B4-BE49-F238E27FC236}">
                <a16:creationId xmlns:a16="http://schemas.microsoft.com/office/drawing/2014/main" id="{8062A6C8-4272-4087-B1CB-7031FCD0A671}"/>
              </a:ext>
            </a:extLst>
          </p:cNvPr>
          <p:cNvGrpSpPr/>
          <p:nvPr/>
        </p:nvGrpSpPr>
        <p:grpSpPr>
          <a:xfrm rot="16200000">
            <a:off x="652753" y="2382720"/>
            <a:ext cx="267670" cy="267670"/>
            <a:chOff x="5931582" y="4864782"/>
            <a:chExt cx="328836" cy="328836"/>
          </a:xfrm>
          <a:effectLst>
            <a:outerShdw blurRad="50800" dist="38100" dir="2700000" algn="tl" rotWithShape="0">
              <a:prstClr val="black">
                <a:alpha val="40000"/>
              </a:prstClr>
            </a:outerShdw>
          </a:effectLst>
        </p:grpSpPr>
        <p:sp>
          <p:nvSpPr>
            <p:cNvPr id="38" name="Oval 37">
              <a:extLst>
                <a:ext uri="{FF2B5EF4-FFF2-40B4-BE49-F238E27FC236}">
                  <a16:creationId xmlns:a16="http://schemas.microsoft.com/office/drawing/2014/main" id="{8CC7980F-8C74-4E93-9F7A-480A71E44929}"/>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9" name="Freeform 23">
              <a:extLst>
                <a:ext uri="{FF2B5EF4-FFF2-40B4-BE49-F238E27FC236}">
                  <a16:creationId xmlns:a16="http://schemas.microsoft.com/office/drawing/2014/main" id="{AC30B4F2-F07D-47EC-B49C-8E060D6B7C3C}"/>
                </a:ext>
              </a:extLst>
            </p:cNvPr>
            <p:cNvSpPr>
              <a:spLocks noChangeArrowheads="1"/>
            </p:cNvSpPr>
            <p:nvPr/>
          </p:nvSpPr>
          <p:spPr bwMode="auto">
            <a:xfrm>
              <a:off x="6007567" y="4984205"/>
              <a:ext cx="167285" cy="99573"/>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40" name="TextBox 39">
            <a:extLst>
              <a:ext uri="{FF2B5EF4-FFF2-40B4-BE49-F238E27FC236}">
                <a16:creationId xmlns:a16="http://schemas.microsoft.com/office/drawing/2014/main" id="{7BCAD8FB-9930-492F-9A29-D500E1E57769}"/>
              </a:ext>
            </a:extLst>
          </p:cNvPr>
          <p:cNvSpPr txBox="1"/>
          <p:nvPr/>
        </p:nvSpPr>
        <p:spPr>
          <a:xfrm>
            <a:off x="983198" y="2393200"/>
            <a:ext cx="40940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“Pay-as-you-go” financing</a:t>
            </a:r>
          </a:p>
        </p:txBody>
      </p:sp>
      <p:grpSp>
        <p:nvGrpSpPr>
          <p:cNvPr id="41" name="Group 40">
            <a:extLst>
              <a:ext uri="{FF2B5EF4-FFF2-40B4-BE49-F238E27FC236}">
                <a16:creationId xmlns:a16="http://schemas.microsoft.com/office/drawing/2014/main" id="{3EF78A8D-5D7B-47BC-8DA7-6A2A5F224945}"/>
              </a:ext>
            </a:extLst>
          </p:cNvPr>
          <p:cNvGrpSpPr/>
          <p:nvPr/>
        </p:nvGrpSpPr>
        <p:grpSpPr>
          <a:xfrm rot="16200000">
            <a:off x="654227" y="4498229"/>
            <a:ext cx="267670" cy="267670"/>
            <a:chOff x="5931582" y="4864782"/>
            <a:chExt cx="328836" cy="328836"/>
          </a:xfrm>
          <a:effectLst>
            <a:outerShdw blurRad="50800" dist="38100" dir="2700000" algn="tl" rotWithShape="0">
              <a:prstClr val="black">
                <a:alpha val="40000"/>
              </a:prstClr>
            </a:outerShdw>
          </a:effectLst>
        </p:grpSpPr>
        <p:sp>
          <p:nvSpPr>
            <p:cNvPr id="42" name="Oval 41">
              <a:extLst>
                <a:ext uri="{FF2B5EF4-FFF2-40B4-BE49-F238E27FC236}">
                  <a16:creationId xmlns:a16="http://schemas.microsoft.com/office/drawing/2014/main" id="{22EBC5C3-0674-4F56-9E01-2A7EAFAC6F31}"/>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3" name="Freeform 23">
              <a:extLst>
                <a:ext uri="{FF2B5EF4-FFF2-40B4-BE49-F238E27FC236}">
                  <a16:creationId xmlns:a16="http://schemas.microsoft.com/office/drawing/2014/main" id="{FEE5325D-EFA6-4459-87E1-BA92853679E0}"/>
                </a:ext>
              </a:extLst>
            </p:cNvPr>
            <p:cNvSpPr>
              <a:spLocks noChangeArrowheads="1"/>
            </p:cNvSpPr>
            <p:nvPr/>
          </p:nvSpPr>
          <p:spPr bwMode="auto">
            <a:xfrm>
              <a:off x="6007567" y="4984205"/>
              <a:ext cx="167285" cy="99573"/>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44" name="TextBox 43">
            <a:extLst>
              <a:ext uri="{FF2B5EF4-FFF2-40B4-BE49-F238E27FC236}">
                <a16:creationId xmlns:a16="http://schemas.microsoft.com/office/drawing/2014/main" id="{D11F710D-5B7A-4BBB-9769-1874EBAD3FE1}"/>
              </a:ext>
            </a:extLst>
          </p:cNvPr>
          <p:cNvSpPr txBox="1"/>
          <p:nvPr/>
        </p:nvSpPr>
        <p:spPr>
          <a:xfrm>
            <a:off x="1038252" y="4410292"/>
            <a:ext cx="40940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California Residential Mortgage Lenders</a:t>
            </a:r>
          </a:p>
        </p:txBody>
      </p:sp>
      <p:grpSp>
        <p:nvGrpSpPr>
          <p:cNvPr id="45" name="Group 44">
            <a:extLst>
              <a:ext uri="{FF2B5EF4-FFF2-40B4-BE49-F238E27FC236}">
                <a16:creationId xmlns:a16="http://schemas.microsoft.com/office/drawing/2014/main" id="{7B1EE07C-6033-4279-BC67-B2797C8013C8}"/>
              </a:ext>
            </a:extLst>
          </p:cNvPr>
          <p:cNvGrpSpPr/>
          <p:nvPr/>
        </p:nvGrpSpPr>
        <p:grpSpPr>
          <a:xfrm rot="16200000">
            <a:off x="678153" y="5090420"/>
            <a:ext cx="267670" cy="267670"/>
            <a:chOff x="5931582" y="4864782"/>
            <a:chExt cx="328836" cy="328836"/>
          </a:xfrm>
          <a:effectLst>
            <a:outerShdw blurRad="50800" dist="38100" dir="2700000" algn="tl" rotWithShape="0">
              <a:prstClr val="black">
                <a:alpha val="40000"/>
              </a:prstClr>
            </a:outerShdw>
          </a:effectLst>
        </p:grpSpPr>
        <p:sp>
          <p:nvSpPr>
            <p:cNvPr id="46" name="Oval 45">
              <a:extLst>
                <a:ext uri="{FF2B5EF4-FFF2-40B4-BE49-F238E27FC236}">
                  <a16:creationId xmlns:a16="http://schemas.microsoft.com/office/drawing/2014/main" id="{1D231287-9223-4F22-9BDE-B4CA564A1B73}"/>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7" name="Freeform 23">
              <a:extLst>
                <a:ext uri="{FF2B5EF4-FFF2-40B4-BE49-F238E27FC236}">
                  <a16:creationId xmlns:a16="http://schemas.microsoft.com/office/drawing/2014/main" id="{087B4B26-0B43-4174-9E60-0A72422BB5FE}"/>
                </a:ext>
              </a:extLst>
            </p:cNvPr>
            <p:cNvSpPr>
              <a:spLocks noChangeArrowheads="1"/>
            </p:cNvSpPr>
            <p:nvPr/>
          </p:nvSpPr>
          <p:spPr bwMode="auto">
            <a:xfrm>
              <a:off x="6007567" y="4984205"/>
              <a:ext cx="167285" cy="99573"/>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48" name="TextBox 47">
            <a:extLst>
              <a:ext uri="{FF2B5EF4-FFF2-40B4-BE49-F238E27FC236}">
                <a16:creationId xmlns:a16="http://schemas.microsoft.com/office/drawing/2014/main" id="{7FA44087-EE47-487D-A9C5-ABB0ED95E0C7}"/>
              </a:ext>
            </a:extLst>
          </p:cNvPr>
          <p:cNvSpPr txBox="1"/>
          <p:nvPr/>
        </p:nvSpPr>
        <p:spPr>
          <a:xfrm>
            <a:off x="1068993" y="5058063"/>
            <a:ext cx="4094044" cy="3693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Debt Collectors</a:t>
            </a:r>
          </a:p>
        </p:txBody>
      </p:sp>
      <p:grpSp>
        <p:nvGrpSpPr>
          <p:cNvPr id="49" name="Group 48">
            <a:extLst>
              <a:ext uri="{FF2B5EF4-FFF2-40B4-BE49-F238E27FC236}">
                <a16:creationId xmlns:a16="http://schemas.microsoft.com/office/drawing/2014/main" id="{B9B6E2F7-C108-414D-A4AE-040C2769EAEE}"/>
              </a:ext>
            </a:extLst>
          </p:cNvPr>
          <p:cNvGrpSpPr/>
          <p:nvPr/>
        </p:nvGrpSpPr>
        <p:grpSpPr>
          <a:xfrm rot="16200000">
            <a:off x="678153" y="5489790"/>
            <a:ext cx="267670" cy="267670"/>
            <a:chOff x="5931582" y="4864782"/>
            <a:chExt cx="328836" cy="328836"/>
          </a:xfrm>
          <a:effectLst>
            <a:outerShdw blurRad="50800" dist="38100" dir="2700000" algn="tl" rotWithShape="0">
              <a:prstClr val="black">
                <a:alpha val="40000"/>
              </a:prstClr>
            </a:outerShdw>
          </a:effectLst>
        </p:grpSpPr>
        <p:sp>
          <p:nvSpPr>
            <p:cNvPr id="50" name="Oval 49">
              <a:extLst>
                <a:ext uri="{FF2B5EF4-FFF2-40B4-BE49-F238E27FC236}">
                  <a16:creationId xmlns:a16="http://schemas.microsoft.com/office/drawing/2014/main" id="{D2E28485-637B-46AA-8544-E84CE777AF7A}"/>
                </a:ext>
              </a:extLst>
            </p:cNvPr>
            <p:cNvSpPr/>
            <p:nvPr/>
          </p:nvSpPr>
          <p:spPr>
            <a:xfrm>
              <a:off x="5931582" y="4864782"/>
              <a:ext cx="328836" cy="328836"/>
            </a:xfrm>
            <a:prstGeom prst="ellipse">
              <a:avLst/>
            </a:prstGeom>
            <a:solidFill>
              <a:schemeClr val="bg1"/>
            </a:solidFill>
            <a:ln>
              <a:noFill/>
            </a:ln>
            <a:effectLst>
              <a:outerShdw blurRad="203200" dist="76200" dir="5400000" sx="88000" sy="88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51" name="Freeform 23">
              <a:extLst>
                <a:ext uri="{FF2B5EF4-FFF2-40B4-BE49-F238E27FC236}">
                  <a16:creationId xmlns:a16="http://schemas.microsoft.com/office/drawing/2014/main" id="{6F02E579-89F7-4C38-898C-C13A7AA23243}"/>
                </a:ext>
              </a:extLst>
            </p:cNvPr>
            <p:cNvSpPr>
              <a:spLocks noChangeArrowheads="1"/>
            </p:cNvSpPr>
            <p:nvPr/>
          </p:nvSpPr>
          <p:spPr bwMode="auto">
            <a:xfrm>
              <a:off x="6007567" y="4984205"/>
              <a:ext cx="167285" cy="99573"/>
            </a:xfrm>
            <a:custGeom>
              <a:avLst/>
              <a:gdLst>
                <a:gd name="T0" fmla="*/ 124988 w 303"/>
                <a:gd name="T1" fmla="*/ 23946 h 179"/>
                <a:gd name="T2" fmla="*/ 124988 w 303"/>
                <a:gd name="T3" fmla="*/ 23946 h 179"/>
                <a:gd name="T4" fmla="*/ 74377 w 303"/>
                <a:gd name="T5" fmla="*/ 74941 h 179"/>
                <a:gd name="T6" fmla="*/ 66455 w 303"/>
                <a:gd name="T7" fmla="*/ 78932 h 179"/>
                <a:gd name="T8" fmla="*/ 58973 w 303"/>
                <a:gd name="T9" fmla="*/ 74941 h 179"/>
                <a:gd name="T10" fmla="*/ 8362 w 303"/>
                <a:gd name="T11" fmla="*/ 23946 h 179"/>
                <a:gd name="T12" fmla="*/ 8362 w 303"/>
                <a:gd name="T13" fmla="*/ 8425 h 179"/>
                <a:gd name="T14" fmla="*/ 23765 w 303"/>
                <a:gd name="T15" fmla="*/ 8425 h 179"/>
                <a:gd name="T16" fmla="*/ 66455 w 303"/>
                <a:gd name="T17" fmla="*/ 47448 h 179"/>
                <a:gd name="T18" fmla="*/ 109145 w 303"/>
                <a:gd name="T19" fmla="*/ 8425 h 179"/>
                <a:gd name="T20" fmla="*/ 124988 w 303"/>
                <a:gd name="T21" fmla="*/ 8425 h 179"/>
                <a:gd name="T22" fmla="*/ 124988 w 303"/>
                <a:gd name="T23" fmla="*/ 23946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p:spPr>
          <p:txBody>
            <a:bodyPr wrap="none" lIns="34290" tIns="17145" rIns="34290" bIns="1714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grpSp>
      <p:sp>
        <p:nvSpPr>
          <p:cNvPr id="52" name="TextBox 51">
            <a:extLst>
              <a:ext uri="{FF2B5EF4-FFF2-40B4-BE49-F238E27FC236}">
                <a16:creationId xmlns:a16="http://schemas.microsoft.com/office/drawing/2014/main" id="{BE5BB5DE-3A19-46E0-84ED-EC096BCEBBE1}"/>
              </a:ext>
            </a:extLst>
          </p:cNvPr>
          <p:cNvSpPr txBox="1"/>
          <p:nvPr/>
        </p:nvSpPr>
        <p:spPr>
          <a:xfrm>
            <a:off x="1048824" y="5427395"/>
            <a:ext cx="4094044" cy="663258"/>
          </a:xfrm>
          <a:prstGeom prst="rect">
            <a:avLst/>
          </a:prstGeom>
          <a:noFill/>
        </p:spPr>
        <p:txBody>
          <a:bodyPr wrap="square">
            <a:spAutoFit/>
          </a:bodyPr>
          <a:lstStyle/>
          <a:p>
            <a:pPr marL="0" marR="0" lvl="1"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Credit repair agencies and consumer credit reporting companies</a:t>
            </a:r>
          </a:p>
        </p:txBody>
      </p:sp>
    </p:spTree>
    <p:extLst>
      <p:ext uri="{BB962C8B-B14F-4D97-AF65-F5344CB8AC3E}">
        <p14:creationId xmlns:p14="http://schemas.microsoft.com/office/powerpoint/2010/main" val="237537952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6F5907-D0E5-4770-AE3F-CD972B420623}"/>
              </a:ext>
            </a:extLst>
          </p:cNvPr>
          <p:cNvSpPr txBox="1"/>
          <p:nvPr/>
        </p:nvSpPr>
        <p:spPr>
          <a:xfrm>
            <a:off x="1910267" y="1440183"/>
            <a:ext cx="6837514" cy="6401753"/>
          </a:xfrm>
          <a:prstGeom prst="rect">
            <a:avLst/>
          </a:prstGeom>
          <a:noFill/>
        </p:spPr>
        <p:txBody>
          <a:bodyPr wrap="square">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Segoe UI"/>
                <a:ea typeface="+mn-ea"/>
                <a:cs typeface="+mn-cs"/>
              </a:rPr>
              <a:t>What’s Trending:</a:t>
            </a:r>
            <a:endParaRPr kumimoji="0" lang="en-US" sz="2800" b="0" i="0" u="none" strike="noStrike" kern="1200" cap="none" spc="0" normalizeH="0" baseline="0" noProof="0" dirty="0">
              <a:ln>
                <a:noFill/>
              </a:ln>
              <a:solidFill>
                <a:srgbClr val="FF0000"/>
              </a:solidFill>
              <a:effectLst/>
              <a:uLnTx/>
              <a:uFillTx/>
              <a:latin typeface="Segoe UI"/>
              <a:ea typeface="+mn-ea"/>
              <a:cs typeface="+mn-cs"/>
            </a:endParaRPr>
          </a:p>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Segoe UI"/>
                <a:ea typeface="+mn-ea"/>
                <a:cs typeface="+mn-cs"/>
              </a:rPr>
              <a:t>	</a:t>
            </a:r>
            <a:endParaRPr kumimoji="0" lang="en-US" sz="2000" b="1" i="0" u="none" strike="noStrike" kern="1200" cap="none" spc="0" normalizeH="0" baseline="0" noProof="0" dirty="0">
              <a:ln>
                <a:noFill/>
              </a:ln>
              <a:solidFill>
                <a:prstClr val="black"/>
              </a:solidFill>
              <a:effectLst/>
              <a:uLnTx/>
              <a:uFillTx/>
              <a:latin typeface="Segoe UI"/>
              <a:ea typeface="+mn-ea"/>
              <a:cs typeface="+mn-cs"/>
            </a:endParaRPr>
          </a:p>
          <a:p>
            <a:pPr marL="9144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Grandparent/relative</a:t>
            </a:r>
          </a:p>
          <a:p>
            <a:pPr marL="9144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Credit Card</a:t>
            </a:r>
          </a:p>
          <a:p>
            <a:pPr marL="7429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  Financial Relief</a:t>
            </a:r>
          </a:p>
          <a:p>
            <a:pPr marL="7429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  IT Help</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 Affinity Fraud</a:t>
            </a: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Imposters: </a:t>
            </a:r>
          </a:p>
          <a:p>
            <a:pPr marL="12573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Government</a:t>
            </a:r>
          </a:p>
          <a:p>
            <a:pPr marL="17145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Social Security</a:t>
            </a:r>
          </a:p>
          <a:p>
            <a:pPr marL="17145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IRS</a:t>
            </a:r>
            <a:endParaRPr kumimoji="0" lang="en-US" sz="2400" b="0" i="0" u="none" strike="noStrike" kern="1200" cap="none" spc="0" normalizeH="0" baseline="0" noProof="0" dirty="0">
              <a:ln>
                <a:noFill/>
              </a:ln>
              <a:solidFill>
                <a:prstClr val="black"/>
              </a:solidFill>
              <a:effectLst/>
              <a:uLnTx/>
              <a:uFillTx/>
              <a:latin typeface="Segoe UI"/>
              <a:ea typeface="+mn-ea"/>
              <a:cs typeface="+mn-cs"/>
            </a:endParaRPr>
          </a:p>
          <a:p>
            <a:pPr marL="8001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Financial Institutions</a:t>
            </a:r>
          </a:p>
          <a:p>
            <a:pPr marL="1257300" marR="0" lvl="3"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egoe UI"/>
              <a:ea typeface="+mn-ea"/>
              <a:cs typeface="+mn-cs"/>
            </a:endParaRPr>
          </a:p>
          <a:p>
            <a:pPr marL="1371600" marR="0" lvl="4"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Segoe UI"/>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Segoe UI"/>
              <a:ea typeface="+mn-ea"/>
              <a:cs typeface="+mn-cs"/>
            </a:endParaRPr>
          </a:p>
          <a:p>
            <a:pPr marL="457200" marR="0" lvl="2"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egoe UI"/>
              <a:ea typeface="+mn-ea"/>
              <a:cs typeface="+mn-cs"/>
            </a:endParaRPr>
          </a:p>
          <a:p>
            <a:pPr marL="1371600" marR="0" lvl="4"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Segoe UI"/>
              <a:ea typeface="+mn-ea"/>
              <a:cs typeface="+mn-cs"/>
            </a:endParaRPr>
          </a:p>
          <a:p>
            <a:pPr marL="9144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6" name="TextBox 5">
            <a:extLst>
              <a:ext uri="{FF2B5EF4-FFF2-40B4-BE49-F238E27FC236}">
                <a16:creationId xmlns:a16="http://schemas.microsoft.com/office/drawing/2014/main" id="{4E475641-E03A-4C0F-8C62-CBBA1F4F38B2}"/>
              </a:ext>
            </a:extLst>
          </p:cNvPr>
          <p:cNvSpPr txBox="1"/>
          <p:nvPr/>
        </p:nvSpPr>
        <p:spPr>
          <a:xfrm>
            <a:off x="798461" y="383213"/>
            <a:ext cx="683751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egoe UI"/>
                <a:ea typeface="+mn-ea"/>
                <a:cs typeface="+mn-cs"/>
              </a:rPr>
              <a:t>HELLO… WHO’S CALLING?</a:t>
            </a:r>
          </a:p>
        </p:txBody>
      </p:sp>
      <p:pic>
        <p:nvPicPr>
          <p:cNvPr id="8" name="Content Placeholder 4">
            <a:extLst>
              <a:ext uri="{FF2B5EF4-FFF2-40B4-BE49-F238E27FC236}">
                <a16:creationId xmlns:a16="http://schemas.microsoft.com/office/drawing/2014/main" id="{D541E570-1B5A-0D15-1FE6-0D94BF1B7257}"/>
              </a:ext>
            </a:extLst>
          </p:cNvPr>
          <p:cNvPicPr>
            <a:picLocks noChangeAspect="1"/>
          </p:cNvPicPr>
          <p:nvPr/>
        </p:nvPicPr>
        <p:blipFill rotWithShape="1">
          <a:blip r:embed="rId3">
            <a:extLst>
              <a:ext uri="{28A0092B-C50C-407E-A947-70E740481C1C}">
                <a14:useLocalDpi xmlns:a14="http://schemas.microsoft.com/office/drawing/2010/main" val="0"/>
              </a:ext>
            </a:extLst>
          </a:blip>
          <a:srcRect l="19503" r="20503"/>
          <a:stretch/>
        </p:blipFill>
        <p:spPr>
          <a:xfrm>
            <a:off x="9206345" y="92576"/>
            <a:ext cx="2964778" cy="41469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pic>
        <p:nvPicPr>
          <p:cNvPr id="2" name="Graphic 6" descr="Receiver">
            <a:extLst>
              <a:ext uri="{FF2B5EF4-FFF2-40B4-BE49-F238E27FC236}">
                <a16:creationId xmlns:a16="http://schemas.microsoft.com/office/drawing/2014/main" id="{B0974178-05D6-41B8-653B-3D4960512B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159564">
            <a:off x="293571" y="104201"/>
            <a:ext cx="2138217" cy="2138217"/>
          </a:xfrm>
          <a:prstGeom prst="rect">
            <a:avLst/>
          </a:prstGeom>
        </p:spPr>
      </p:pic>
      <p:sp>
        <p:nvSpPr>
          <p:cNvPr id="4" name="TextBox 3">
            <a:extLst>
              <a:ext uri="{FF2B5EF4-FFF2-40B4-BE49-F238E27FC236}">
                <a16:creationId xmlns:a16="http://schemas.microsoft.com/office/drawing/2014/main" id="{61BCFB2F-D083-CA25-C726-271874C74B79}"/>
              </a:ext>
            </a:extLst>
          </p:cNvPr>
          <p:cNvSpPr txBox="1"/>
          <p:nvPr/>
        </p:nvSpPr>
        <p:spPr>
          <a:xfrm>
            <a:off x="7739885" y="5133107"/>
            <a:ext cx="4292788" cy="1200329"/>
          </a:xfrm>
          <a:prstGeom prst="rect">
            <a:avLst/>
          </a:prstGeom>
          <a:noFill/>
          <a:ln>
            <a:solidFill>
              <a:schemeClr val="tx2">
                <a:lumMod val="85000"/>
                <a:lumOff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Segoe UI"/>
                <a:ea typeface="+mn-ea"/>
                <a:cs typeface="+mn-cs"/>
              </a:rPr>
              <a:t>                   TIP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 Gift cards are for </a:t>
            </a:r>
            <a:r>
              <a:rPr kumimoji="0" lang="en-US" sz="2400" b="1" i="0" u="none" strike="noStrike" kern="1200" cap="none" spc="0" normalizeH="0" baseline="0" noProof="0" dirty="0">
                <a:ln>
                  <a:noFill/>
                </a:ln>
                <a:solidFill>
                  <a:srgbClr val="009CDE">
                    <a:lumMod val="75000"/>
                  </a:srgbClr>
                </a:solidFill>
                <a:effectLst/>
                <a:uLnTx/>
                <a:uFillTx/>
                <a:latin typeface="Segoe UI"/>
                <a:ea typeface="+mn-ea"/>
                <a:cs typeface="+mn-cs"/>
              </a:rPr>
              <a:t>GIFTS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Segoe UI"/>
                <a:ea typeface="+mn-ea"/>
                <a:cs typeface="+mn-cs"/>
              </a:rPr>
              <a:t>NOT</a:t>
            </a:r>
            <a:r>
              <a:rPr kumimoji="0" lang="en-US" sz="2400" b="0" i="0" u="none" strike="noStrike" kern="1200" cap="none" spc="0" normalizeH="0" baseline="0" noProof="0" dirty="0">
                <a:ln>
                  <a:noFill/>
                </a:ln>
                <a:solidFill>
                  <a:prstClr val="black"/>
                </a:solidFill>
                <a:effectLst/>
                <a:uLnTx/>
                <a:uFillTx/>
                <a:latin typeface="Segoe UI"/>
                <a:ea typeface="+mn-ea"/>
                <a:cs typeface="+mn-cs"/>
              </a:rPr>
              <a:t> for emergencies or bills!</a:t>
            </a:r>
          </a:p>
        </p:txBody>
      </p:sp>
    </p:spTree>
    <p:extLst>
      <p:ext uri="{BB962C8B-B14F-4D97-AF65-F5344CB8AC3E}">
        <p14:creationId xmlns:p14="http://schemas.microsoft.com/office/powerpoint/2010/main" val="524982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58">
            <a:extLst>
              <a:ext uri="{FF2B5EF4-FFF2-40B4-BE49-F238E27FC236}">
                <a16:creationId xmlns:a16="http://schemas.microsoft.com/office/drawing/2014/main" id="{09C509D2-0C1A-47B8-89C1-D3AB17D452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 name="Title 3">
            <a:extLst>
              <a:ext uri="{FF2B5EF4-FFF2-40B4-BE49-F238E27FC236}">
                <a16:creationId xmlns:a16="http://schemas.microsoft.com/office/drawing/2014/main" id="{C0A137C2-AA8F-4E1B-A2F1-C72BF40A0123}"/>
              </a:ext>
            </a:extLst>
          </p:cNvPr>
          <p:cNvSpPr>
            <a:spLocks noGrp="1"/>
          </p:cNvSpPr>
          <p:nvPr>
            <p:ph type="title"/>
          </p:nvPr>
        </p:nvSpPr>
        <p:spPr>
          <a:xfrm>
            <a:off x="6812286" y="423334"/>
            <a:ext cx="4753535" cy="2159645"/>
          </a:xfrm>
        </p:spPr>
        <p:txBody>
          <a:bodyPr vert="horz" lIns="91440" tIns="45720" rIns="91440" bIns="45720" rtlCol="0" anchor="ctr">
            <a:normAutofit fontScale="90000"/>
          </a:bodyPr>
          <a:lstStyle/>
          <a:p>
            <a:pPr lvl="1" algn="ctr" rtl="0">
              <a:lnSpc>
                <a:spcPct val="90000"/>
              </a:lnSpc>
              <a:spcBef>
                <a:spcPct val="0"/>
              </a:spcBef>
            </a:pPr>
            <a:r>
              <a:rPr lang="en-US" sz="1300" kern="1200" dirty="0">
                <a:solidFill>
                  <a:schemeClr val="tx1"/>
                </a:solidFill>
                <a:latin typeface="+mj-lt"/>
                <a:ea typeface="+mj-ea"/>
                <a:cs typeface="+mj-cs"/>
              </a:rPr>
              <a:t/>
            </a:r>
            <a:br>
              <a:rPr lang="en-US" sz="1300" kern="1200" dirty="0">
                <a:solidFill>
                  <a:schemeClr val="tx1"/>
                </a:solidFill>
                <a:latin typeface="+mj-lt"/>
                <a:ea typeface="+mj-ea"/>
                <a:cs typeface="+mj-cs"/>
              </a:rPr>
            </a:br>
            <a:r>
              <a:rPr lang="en-US" sz="1300" kern="1200" dirty="0">
                <a:solidFill>
                  <a:schemeClr val="tx1"/>
                </a:solidFill>
                <a:latin typeface="+mj-lt"/>
                <a:ea typeface="+mj-ea"/>
                <a:cs typeface="+mj-cs"/>
              </a:rPr>
              <a:t/>
            </a:r>
            <a:br>
              <a:rPr lang="en-US" sz="1300" kern="1200" dirty="0">
                <a:solidFill>
                  <a:schemeClr val="tx1"/>
                </a:solidFill>
                <a:latin typeface="+mj-lt"/>
                <a:ea typeface="+mj-ea"/>
                <a:cs typeface="+mj-cs"/>
              </a:rPr>
            </a:br>
            <a:r>
              <a:rPr lang="en-US" sz="4400" b="1" kern="1200" dirty="0">
                <a:solidFill>
                  <a:schemeClr val="tx1"/>
                </a:solidFill>
                <a:latin typeface="+mn-lt"/>
                <a:ea typeface="+mj-ea"/>
                <a:cs typeface="+mj-cs"/>
              </a:rPr>
              <a:t>VISHING</a:t>
            </a:r>
            <a:r>
              <a:rPr lang="en-US" sz="4400" kern="1200" dirty="0">
                <a:solidFill>
                  <a:schemeClr val="tx1"/>
                </a:solidFill>
                <a:latin typeface="+mn-lt"/>
                <a:ea typeface="+mj-ea"/>
                <a:cs typeface="+mj-cs"/>
              </a:rPr>
              <a:t/>
            </a:r>
            <a:br>
              <a:rPr lang="en-US" sz="4400" kern="1200" dirty="0">
                <a:solidFill>
                  <a:schemeClr val="tx1"/>
                </a:solidFill>
                <a:latin typeface="+mn-lt"/>
                <a:ea typeface="+mj-ea"/>
                <a:cs typeface="+mj-cs"/>
              </a:rPr>
            </a:br>
            <a:r>
              <a:rPr lang="en-US" sz="4400" b="1" kern="1200" dirty="0">
                <a:solidFill>
                  <a:schemeClr val="tx1"/>
                </a:solidFill>
                <a:latin typeface="+mn-lt"/>
                <a:ea typeface="+mj-ea"/>
                <a:cs typeface="+mj-cs"/>
              </a:rPr>
              <a:t>PHISHING</a:t>
            </a:r>
            <a:br>
              <a:rPr lang="en-US" sz="4400" b="1" kern="1200" dirty="0">
                <a:solidFill>
                  <a:schemeClr val="tx1"/>
                </a:solidFill>
                <a:latin typeface="+mn-lt"/>
                <a:ea typeface="+mj-ea"/>
                <a:cs typeface="+mj-cs"/>
              </a:rPr>
            </a:br>
            <a:r>
              <a:rPr lang="en-US" sz="4400" b="1" kern="1200" dirty="0">
                <a:solidFill>
                  <a:schemeClr val="tx1"/>
                </a:solidFill>
                <a:latin typeface="+mn-lt"/>
                <a:ea typeface="+mj-ea"/>
                <a:cs typeface="+mj-cs"/>
              </a:rPr>
              <a:t>SMISHING</a:t>
            </a:r>
            <a:br>
              <a:rPr lang="en-US" sz="4400" b="1" kern="1200" dirty="0">
                <a:solidFill>
                  <a:schemeClr val="tx1"/>
                </a:solidFill>
                <a:latin typeface="+mn-lt"/>
                <a:ea typeface="+mj-ea"/>
                <a:cs typeface="+mj-cs"/>
              </a:rPr>
            </a:br>
            <a:r>
              <a:rPr lang="en-US" sz="4400" kern="1200" dirty="0">
                <a:solidFill>
                  <a:schemeClr val="tx1"/>
                </a:solidFill>
                <a:latin typeface="+mn-lt"/>
                <a:ea typeface="+mj-ea"/>
                <a:cs typeface="+mj-cs"/>
              </a:rPr>
              <a:t/>
            </a:r>
            <a:br>
              <a:rPr lang="en-US" sz="4400" kern="1200" dirty="0">
                <a:solidFill>
                  <a:schemeClr val="tx1"/>
                </a:solidFill>
                <a:latin typeface="+mn-lt"/>
                <a:ea typeface="+mj-ea"/>
                <a:cs typeface="+mj-cs"/>
              </a:rPr>
            </a:br>
            <a:r>
              <a:rPr lang="en-US" sz="1300" kern="1200" dirty="0">
                <a:solidFill>
                  <a:schemeClr val="tx1"/>
                </a:solidFill>
                <a:latin typeface="+mj-lt"/>
                <a:ea typeface="+mj-ea"/>
                <a:cs typeface="+mj-cs"/>
              </a:rPr>
              <a:t/>
            </a:r>
            <a:br>
              <a:rPr lang="en-US" sz="1300" kern="1200" dirty="0">
                <a:solidFill>
                  <a:schemeClr val="tx1"/>
                </a:solidFill>
                <a:latin typeface="+mj-lt"/>
                <a:ea typeface="+mj-ea"/>
                <a:cs typeface="+mj-cs"/>
              </a:rPr>
            </a:br>
            <a:endParaRPr lang="en-US" sz="1300" kern="1200" dirty="0">
              <a:solidFill>
                <a:schemeClr val="tx1"/>
              </a:solidFill>
              <a:latin typeface="+mj-lt"/>
              <a:ea typeface="+mj-ea"/>
              <a:cs typeface="+mj-cs"/>
            </a:endParaRPr>
          </a:p>
        </p:txBody>
      </p:sp>
      <p:pic>
        <p:nvPicPr>
          <p:cNvPr id="8" name="Picture 7" descr="1,346 Scam Phone Call Stock Photos, Pictures &amp; Royalty-Free Images - iStock">
            <a:extLst>
              <a:ext uri="{FF2B5EF4-FFF2-40B4-BE49-F238E27FC236}">
                <a16:creationId xmlns:a16="http://schemas.microsoft.com/office/drawing/2014/main" id="{11A46759-34F4-7728-33EA-5DB21D8DEEEF}"/>
              </a:ext>
            </a:extLst>
          </p:cNvPr>
          <p:cNvPicPr>
            <a:picLocks noChangeAspect="1"/>
          </p:cNvPicPr>
          <p:nvPr/>
        </p:nvPicPr>
        <p:blipFill rotWithShape="1">
          <a:blip r:embed="rId3">
            <a:extLst>
              <a:ext uri="{28A0092B-C50C-407E-A947-70E740481C1C}">
                <a14:useLocalDpi xmlns:a14="http://schemas.microsoft.com/office/drawing/2010/main" val="0"/>
              </a:ext>
            </a:extLst>
          </a:blip>
          <a:srcRect l="39266" r="834" b="-2"/>
          <a:stretch/>
        </p:blipFill>
        <p:spPr bwMode="auto">
          <a:xfrm>
            <a:off x="-4642" y="10"/>
            <a:ext cx="3006061" cy="3339639"/>
          </a:xfrm>
          <a:prstGeom prst="rect">
            <a:avLst/>
          </a:prstGeom>
          <a:noFill/>
        </p:spPr>
      </p:pic>
      <p:pic>
        <p:nvPicPr>
          <p:cNvPr id="2" name="Content Placeholder 4">
            <a:extLst>
              <a:ext uri="{FF2B5EF4-FFF2-40B4-BE49-F238E27FC236}">
                <a16:creationId xmlns:a16="http://schemas.microsoft.com/office/drawing/2014/main" id="{8C6D0EEB-BB9E-7A3F-0ED4-961F85D6CEA8}"/>
              </a:ext>
            </a:extLst>
          </p:cNvPr>
          <p:cNvPicPr>
            <a:picLocks noChangeAspect="1"/>
          </p:cNvPicPr>
          <p:nvPr/>
        </p:nvPicPr>
        <p:blipFill rotWithShape="1">
          <a:blip r:embed="rId4">
            <a:extLst>
              <a:ext uri="{28A0092B-C50C-407E-A947-70E740481C1C}">
                <a14:useLocalDpi xmlns:a14="http://schemas.microsoft.com/office/drawing/2010/main" val="0"/>
              </a:ext>
            </a:extLst>
          </a:blip>
          <a:srcRect l="19720" r="20720"/>
          <a:stretch/>
        </p:blipFill>
        <p:spPr>
          <a:xfrm>
            <a:off x="3198068" y="10"/>
            <a:ext cx="2991088" cy="3339639"/>
          </a:xfrm>
          <a:prstGeom prst="rect">
            <a:avLst/>
          </a:prstGeom>
        </p:spPr>
      </p:pic>
      <p:pic>
        <p:nvPicPr>
          <p:cNvPr id="7" name="Content Placeholder 8">
            <a:extLst>
              <a:ext uri="{FF2B5EF4-FFF2-40B4-BE49-F238E27FC236}">
                <a16:creationId xmlns:a16="http://schemas.microsoft.com/office/drawing/2014/main" id="{E0334F5C-B7D4-4E19-ACD2-CBF57D146DC9}"/>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r="1" b="6564"/>
          <a:stretch/>
        </p:blipFill>
        <p:spPr>
          <a:xfrm>
            <a:off x="-2" y="3518351"/>
            <a:ext cx="6189158" cy="3339649"/>
          </a:xfrm>
          <a:prstGeom prst="rect">
            <a:avLst/>
          </a:prstGeom>
        </p:spPr>
      </p:pic>
      <p:sp>
        <p:nvSpPr>
          <p:cNvPr id="6" name="Content Placeholder 5">
            <a:extLst>
              <a:ext uri="{FF2B5EF4-FFF2-40B4-BE49-F238E27FC236}">
                <a16:creationId xmlns:a16="http://schemas.microsoft.com/office/drawing/2014/main" id="{51636595-174F-48F5-A057-2FFFCC231352}"/>
              </a:ext>
            </a:extLst>
          </p:cNvPr>
          <p:cNvSpPr>
            <a:spLocks noGrp="1"/>
          </p:cNvSpPr>
          <p:nvPr>
            <p:ph sz="half" idx="2"/>
          </p:nvPr>
        </p:nvSpPr>
        <p:spPr>
          <a:xfrm>
            <a:off x="6812287" y="2427655"/>
            <a:ext cx="4753534" cy="3694734"/>
          </a:xfrm>
        </p:spPr>
        <p:txBody>
          <a:bodyPr vert="horz" lIns="91440" tIns="45720" rIns="91440" bIns="45720" rtlCol="0">
            <a:normAutofit/>
          </a:bodyPr>
          <a:lstStyle/>
          <a:p>
            <a:pPr marL="0"/>
            <a:endParaRPr lang="en-US" sz="2000" b="1" dirty="0"/>
          </a:p>
          <a:p>
            <a:r>
              <a:rPr lang="en-US" sz="3600" b="1" dirty="0"/>
              <a:t>Telephone</a:t>
            </a:r>
          </a:p>
          <a:p>
            <a:r>
              <a:rPr lang="en-US" sz="3600" b="1" dirty="0"/>
              <a:t>Computer/Emails</a:t>
            </a:r>
          </a:p>
          <a:p>
            <a:r>
              <a:rPr lang="en-US" sz="3600" b="1" dirty="0"/>
              <a:t>Text Messages </a:t>
            </a:r>
          </a:p>
          <a:p>
            <a:pPr lvl="1"/>
            <a:r>
              <a:rPr lang="en-US" sz="3600" b="1" dirty="0"/>
              <a:t>Click here</a:t>
            </a:r>
          </a:p>
          <a:p>
            <a:pPr lvl="1"/>
            <a:r>
              <a:rPr lang="en-US" sz="3600" b="1" dirty="0"/>
              <a:t>Callback number</a:t>
            </a:r>
          </a:p>
          <a:p>
            <a:pPr marL="457200" lvl="1"/>
            <a:endParaRPr lang="en-US" sz="2000" b="1" dirty="0"/>
          </a:p>
          <a:p>
            <a:pPr marL="457200" lvl="1"/>
            <a:endParaRPr lang="en-US" sz="2000" b="1" dirty="0"/>
          </a:p>
          <a:p>
            <a:pPr lvl="1"/>
            <a:endParaRPr lang="en-US" sz="2000" b="1" dirty="0"/>
          </a:p>
          <a:p>
            <a:pPr lvl="1"/>
            <a:endParaRPr lang="en-US" sz="2000" dirty="0"/>
          </a:p>
          <a:p>
            <a:pPr lvl="1"/>
            <a:endParaRPr lang="en-US" sz="2000" dirty="0"/>
          </a:p>
          <a:p>
            <a:pPr marL="0"/>
            <a:endParaRPr lang="en-US" sz="2000" b="1" dirty="0"/>
          </a:p>
          <a:p>
            <a:endParaRPr lang="en-US" sz="2000" b="1" dirty="0"/>
          </a:p>
          <a:p>
            <a:pPr marL="0"/>
            <a:endParaRPr lang="en-US" sz="2000" dirty="0"/>
          </a:p>
        </p:txBody>
      </p:sp>
    </p:spTree>
    <p:extLst>
      <p:ext uri="{BB962C8B-B14F-4D97-AF65-F5344CB8AC3E}">
        <p14:creationId xmlns:p14="http://schemas.microsoft.com/office/powerpoint/2010/main" val="2474696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87366F52-87FB-4E12-AF7B-18E5A05F7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898" y="552423"/>
            <a:ext cx="6356194" cy="5878740"/>
          </a:xfrm>
          <a:prstGeom prst="rect">
            <a:avLst/>
          </a:prstGeom>
        </p:spPr>
      </p:pic>
      <p:sp>
        <p:nvSpPr>
          <p:cNvPr id="6" name="Content Placeholder 5">
            <a:extLst>
              <a:ext uri="{FF2B5EF4-FFF2-40B4-BE49-F238E27FC236}">
                <a16:creationId xmlns:a16="http://schemas.microsoft.com/office/drawing/2014/main" id="{F7ECE994-2F9F-B0FE-7663-A130FD69A908}"/>
              </a:ext>
            </a:extLst>
          </p:cNvPr>
          <p:cNvSpPr>
            <a:spLocks noGrp="1"/>
          </p:cNvSpPr>
          <p:nvPr>
            <p:ph idx="1"/>
          </p:nvPr>
        </p:nvSpPr>
        <p:spPr>
          <a:xfrm>
            <a:off x="497958" y="174669"/>
            <a:ext cx="10695468" cy="6508661"/>
          </a:xfrm>
        </p:spPr>
        <p:txBody>
          <a:bodyPr/>
          <a:lstStyle/>
          <a:p>
            <a:pPr marL="0" indent="0">
              <a:buNone/>
            </a:pPr>
            <a:r>
              <a:rPr lang="en-US" b="1" dirty="0">
                <a:solidFill>
                  <a:srgbClr val="FF0000"/>
                </a:solidFill>
              </a:rPr>
              <a:t>Real or Fake?</a:t>
            </a:r>
          </a:p>
        </p:txBody>
      </p:sp>
    </p:spTree>
    <p:extLst>
      <p:ext uri="{BB962C8B-B14F-4D97-AF65-F5344CB8AC3E}">
        <p14:creationId xmlns:p14="http://schemas.microsoft.com/office/powerpoint/2010/main" val="2182122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0" name="Rectangle 1072">
            <a:extLst>
              <a:ext uri="{FF2B5EF4-FFF2-40B4-BE49-F238E27FC236}">
                <a16:creationId xmlns:a16="http://schemas.microsoft.com/office/drawing/2014/main" id="{E1750109-3B91-4506-B997-0CD8E35A14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6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82" name="Rectangle 1074">
            <a:extLst>
              <a:ext uri="{FF2B5EF4-FFF2-40B4-BE49-F238E27FC236}">
                <a16:creationId xmlns:a16="http://schemas.microsoft.com/office/drawing/2014/main" id="{E72D8D1B-59F6-4FF3-8547-9BBB6129F2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7" name="Picture 10" descr="EE - ⚠️ SCAM TEXT ALERT ⚠️ If you receive a text message that looks like  the one below: IGNORE: Do not click any links. REPORT: Report it by  forwarding to 7726.">
            <a:extLst>
              <a:ext uri="{FF2B5EF4-FFF2-40B4-BE49-F238E27FC236}">
                <a16:creationId xmlns:a16="http://schemas.microsoft.com/office/drawing/2014/main" id="{72F8BE07-0322-E1EF-16D5-7122C74BD0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41"/>
          <a:stretch/>
        </p:blipFill>
        <p:spPr bwMode="auto">
          <a:xfrm>
            <a:off x="622549" y="691116"/>
            <a:ext cx="3122143" cy="2349796"/>
          </a:xfrm>
          <a:prstGeom prst="rect">
            <a:avLst/>
          </a:prstGeom>
          <a:noFill/>
          <a:extLst>
            <a:ext uri="{909E8E84-426E-40DD-AFC4-6F175D3DCCD1}">
              <a14:hiddenFill xmlns:a14="http://schemas.microsoft.com/office/drawing/2010/main">
                <a:solidFill>
                  <a:srgbClr val="FFFFFF"/>
                </a:solidFill>
              </a14:hiddenFill>
            </a:ext>
          </a:extLst>
        </p:spPr>
      </p:pic>
      <p:sp>
        <p:nvSpPr>
          <p:cNvPr id="1083" name="Rectangle 1076">
            <a:extLst>
              <a:ext uri="{FF2B5EF4-FFF2-40B4-BE49-F238E27FC236}">
                <a16:creationId xmlns:a16="http://schemas.microsoft.com/office/drawing/2014/main" id="{8FC8C21F-9484-4A71-ABFA-6C10682FAC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026" name="Picture 2" descr="The 1st of the 3 “-ISHINGS” of Cybersecurity Fraud — 𝙎𝙈𝙄𝙎𝙃𝙄𝙉𝙂 | by  James Temples | Medium">
            <a:extLst>
              <a:ext uri="{FF2B5EF4-FFF2-40B4-BE49-F238E27FC236}">
                <a16:creationId xmlns:a16="http://schemas.microsoft.com/office/drawing/2014/main" id="{64304736-5000-EF2C-8D83-E2D54157AF4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2549" y="3941474"/>
            <a:ext cx="3104943" cy="2085071"/>
          </a:xfrm>
          <a:prstGeom prst="rect">
            <a:avLst/>
          </a:prstGeom>
          <a:noFill/>
          <a:extLst>
            <a:ext uri="{909E8E84-426E-40DD-AFC4-6F175D3DCCD1}">
              <a14:hiddenFill xmlns:a14="http://schemas.microsoft.com/office/drawing/2010/main">
                <a:solidFill>
                  <a:srgbClr val="FFFFFF"/>
                </a:solidFill>
              </a14:hiddenFill>
            </a:ext>
          </a:extLst>
        </p:spPr>
      </p:pic>
      <p:sp>
        <p:nvSpPr>
          <p:cNvPr id="1079" name="Rectangle 1078">
            <a:extLst>
              <a:ext uri="{FF2B5EF4-FFF2-40B4-BE49-F238E27FC236}">
                <a16:creationId xmlns:a16="http://schemas.microsoft.com/office/drawing/2014/main" id="{2C444748-5A8D-4B53-89FE-42B455DFA2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4" name="Picture 6" descr="Scam Alert: Text scam targeting residents, businesses in Caddo Parish |  KTALnews.com">
            <a:extLst>
              <a:ext uri="{FF2B5EF4-FFF2-40B4-BE49-F238E27FC236}">
                <a16:creationId xmlns:a16="http://schemas.microsoft.com/office/drawing/2014/main" id="{95F3D8F5-71B4-5F9D-ADFB-AFFFF789190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81676" y="1284110"/>
            <a:ext cx="3252903" cy="4303840"/>
          </a:xfrm>
          <a:prstGeom prst="rect">
            <a:avLst/>
          </a:prstGeom>
          <a:noFill/>
          <a:extLst>
            <a:ext uri="{909E8E84-426E-40DD-AFC4-6F175D3DCCD1}">
              <a14:hiddenFill xmlns:a14="http://schemas.microsoft.com/office/drawing/2010/main">
                <a:solidFill>
                  <a:srgbClr val="FFFFFF"/>
                </a:solidFill>
              </a14:hiddenFill>
            </a:ext>
          </a:extLst>
        </p:spPr>
      </p:pic>
      <p:sp>
        <p:nvSpPr>
          <p:cNvPr id="1081" name="Rectangle 1080">
            <a:extLst>
              <a:ext uri="{FF2B5EF4-FFF2-40B4-BE49-F238E27FC236}">
                <a16:creationId xmlns:a16="http://schemas.microsoft.com/office/drawing/2014/main" id="{14044C96-7CFD-44DB-A579-D77B0D37C68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3" name="Picture 8" descr="Text and Phone Bank Fraud Scam">
            <a:extLst>
              <a:ext uri="{FF2B5EF4-FFF2-40B4-BE49-F238E27FC236}">
                <a16:creationId xmlns:a16="http://schemas.microsoft.com/office/drawing/2014/main" id="{E5D60F7F-9F09-CC67-BDE2-8109965E6547}"/>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b="2755"/>
          <a:stretch/>
        </p:blipFill>
        <p:spPr bwMode="auto">
          <a:xfrm>
            <a:off x="8303159" y="1534298"/>
            <a:ext cx="3252903" cy="346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243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on't Let These Romance Scams Taint Your Valentine's Day, FBI Warns |  GOBankingRates">
            <a:extLst>
              <a:ext uri="{FF2B5EF4-FFF2-40B4-BE49-F238E27FC236}">
                <a16:creationId xmlns:a16="http://schemas.microsoft.com/office/drawing/2014/main" id="{26AD0FCB-76AA-4390-BD3F-AF4070EDB5D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141" r="42449" b="-1"/>
          <a:stretch/>
        </p:blipFill>
        <p:spPr bwMode="auto">
          <a:xfrm>
            <a:off x="321732" y="321731"/>
            <a:ext cx="3442801" cy="55093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17" descr="A person sitting in front of a computer&#10;&#10;Description automatically generated">
            <a:extLst>
              <a:ext uri="{FF2B5EF4-FFF2-40B4-BE49-F238E27FC236}">
                <a16:creationId xmlns:a16="http://schemas.microsoft.com/office/drawing/2014/main" id="{6172F115-F5F2-47CC-F45D-AED03673403A}"/>
              </a:ext>
            </a:extLst>
          </p:cNvPr>
          <p:cNvPicPr>
            <a:picLocks noGrp="1" noChangeAspect="1"/>
          </p:cNvPicPr>
          <p:nvPr>
            <p:ph type="pic" sz="quarter" idx="4294967295"/>
          </p:nvPr>
        </p:nvPicPr>
        <p:blipFill rotWithShape="1">
          <a:blip r:embed="rId4"/>
          <a:srcRect l="26425" r="25730"/>
          <a:stretch/>
        </p:blipFill>
        <p:spPr>
          <a:xfrm>
            <a:off x="7683653" y="970629"/>
            <a:ext cx="4059936" cy="5087271"/>
          </a:xfrm>
          <a:prstGeom prst="rect">
            <a:avLst/>
          </a:prstGeom>
        </p:spPr>
      </p:pic>
      <p:sp>
        <p:nvSpPr>
          <p:cNvPr id="8" name="Text Box 2">
            <a:extLst>
              <a:ext uri="{FF2B5EF4-FFF2-40B4-BE49-F238E27FC236}">
                <a16:creationId xmlns:a16="http://schemas.microsoft.com/office/drawing/2014/main" id="{2CB62DD7-58B7-F067-0C17-554E5C89CE7C}"/>
              </a:ext>
            </a:extLst>
          </p:cNvPr>
          <p:cNvSpPr txBox="1">
            <a:spLocks noChangeArrowheads="1"/>
          </p:cNvSpPr>
          <p:nvPr/>
        </p:nvSpPr>
        <p:spPr bwMode="auto">
          <a:xfrm>
            <a:off x="3593618" y="323635"/>
            <a:ext cx="2677795" cy="2761803"/>
          </a:xfrm>
          <a:prstGeom prst="rect">
            <a:avLst/>
          </a:prstGeom>
          <a:solidFill>
            <a:srgbClr val="FF0000"/>
          </a:solidFill>
          <a:ln w="9525">
            <a:solidFill>
              <a:srgbClr val="FF000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Black" panose="020B0A040201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Black" panose="020B0A04020102020204" pitchFamily="34" charset="0"/>
                <a:ea typeface="Calibri" panose="020F0502020204030204" pitchFamily="34" charset="0"/>
                <a:cs typeface="Times New Roman" panose="02020603050405020304" pitchFamily="18" charset="0"/>
              </a:rPr>
              <a:t>Signs of an online</a:t>
            </a:r>
            <a:br>
              <a:rPr kumimoji="0" lang="en-US" sz="1800" b="0" i="0" u="none" strike="noStrike" kern="1200" cap="none" spc="0" normalizeH="0" baseline="0" noProof="0">
                <a:ln>
                  <a:noFill/>
                </a:ln>
                <a:solidFill>
                  <a:srgbClr val="FFFFFF"/>
                </a:solidFill>
                <a:effectLst/>
                <a:uLnTx/>
                <a:uFillTx/>
                <a:latin typeface="Arial Black" panose="020B0A04020102020204" pitchFamily="34"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a:ln>
                  <a:noFill/>
                </a:ln>
                <a:solidFill>
                  <a:srgbClr val="FFFFFF"/>
                </a:solidFill>
                <a:effectLst/>
                <a:uLnTx/>
                <a:uFillTx/>
                <a:latin typeface="Arial Black" panose="020B0A04020102020204" pitchFamily="34" charset="0"/>
                <a:ea typeface="Calibri" panose="020F0502020204030204" pitchFamily="34" charset="0"/>
                <a:cs typeface="Times New Roman" panose="02020603050405020304" pitchFamily="18" charset="0"/>
              </a:rPr>
              <a:t>dating scam</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0154C735-2579-7709-E1C9-545CEB4767B6}"/>
              </a:ext>
            </a:extLst>
          </p:cNvPr>
          <p:cNvSpPr txBox="1">
            <a:spLocks noChangeArrowheads="1"/>
          </p:cNvSpPr>
          <p:nvPr/>
        </p:nvSpPr>
        <p:spPr bwMode="auto">
          <a:xfrm>
            <a:off x="3585199" y="319831"/>
            <a:ext cx="4077663" cy="6214534"/>
          </a:xfrm>
          <a:prstGeom prst="rect">
            <a:avLst/>
          </a:prstGeom>
          <a:solidFill>
            <a:srgbClr val="A20000"/>
          </a:solidFill>
          <a:ln w="9525">
            <a:solidFill>
              <a:srgbClr val="C0000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6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Black" panose="020B0A0402010202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04A0A5D4-62D2-D1BB-4A88-C402F47FE215}"/>
              </a:ext>
            </a:extLst>
          </p:cNvPr>
          <p:cNvSpPr txBox="1"/>
          <p:nvPr/>
        </p:nvSpPr>
        <p:spPr>
          <a:xfrm>
            <a:off x="4427428" y="2637100"/>
            <a:ext cx="2800985" cy="791899"/>
          </a:xfrm>
          <a:prstGeom prst="rect">
            <a:avLst/>
          </a:prstGeom>
          <a:solidFill>
            <a:srgbClr val="A20000"/>
          </a:solidFill>
          <a:ln w="6350">
            <a:solidFill>
              <a:srgbClr val="A2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Professes love quickly.</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4">
            <a:extLst>
              <a:ext uri="{FF2B5EF4-FFF2-40B4-BE49-F238E27FC236}">
                <a16:creationId xmlns:a16="http://schemas.microsoft.com/office/drawing/2014/main" id="{6F8CB16B-A7AF-3C05-7BB0-17C7D46D9701}"/>
              </a:ext>
            </a:extLst>
          </p:cNvPr>
          <p:cNvSpPr txBox="1"/>
          <p:nvPr/>
        </p:nvSpPr>
        <p:spPr>
          <a:xfrm>
            <a:off x="4416092" y="3735616"/>
            <a:ext cx="3246770" cy="914462"/>
          </a:xfrm>
          <a:prstGeom prst="rect">
            <a:avLst/>
          </a:prstGeom>
          <a:solidFill>
            <a:srgbClr val="A20000"/>
          </a:solidFill>
          <a:ln w="6350">
            <a:solidFill>
              <a:srgbClr val="A2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Asks for money, and lures</a:t>
            </a:r>
            <a:br>
              <a:rPr kumimoji="0" lang="en-US" sz="2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you off the dating site.</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5">
            <a:extLst>
              <a:ext uri="{FF2B5EF4-FFF2-40B4-BE49-F238E27FC236}">
                <a16:creationId xmlns:a16="http://schemas.microsoft.com/office/drawing/2014/main" id="{C0004F20-9908-F520-122E-D08B95EA3B59}"/>
              </a:ext>
            </a:extLst>
          </p:cNvPr>
          <p:cNvSpPr txBox="1"/>
          <p:nvPr/>
        </p:nvSpPr>
        <p:spPr>
          <a:xfrm>
            <a:off x="4419902" y="5085802"/>
            <a:ext cx="3242960" cy="1171655"/>
          </a:xfrm>
          <a:prstGeom prst="rect">
            <a:avLst/>
          </a:prstGeom>
          <a:solidFill>
            <a:srgbClr val="A20000"/>
          </a:solidFill>
          <a:ln w="6350">
            <a:solidFill>
              <a:srgbClr val="A2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Plans to visit, but can’t</a:t>
            </a:r>
            <a:br>
              <a:rPr kumimoji="0" lang="en-US" sz="2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because of an emergency.</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Heart 12">
            <a:extLst>
              <a:ext uri="{FF2B5EF4-FFF2-40B4-BE49-F238E27FC236}">
                <a16:creationId xmlns:a16="http://schemas.microsoft.com/office/drawing/2014/main" id="{D1D4AEC8-5C85-649C-43F5-43738F4AE776}"/>
              </a:ext>
            </a:extLst>
          </p:cNvPr>
          <p:cNvSpPr/>
          <p:nvPr/>
        </p:nvSpPr>
        <p:spPr>
          <a:xfrm rot="20627492">
            <a:off x="6151411" y="514132"/>
            <a:ext cx="1165225" cy="1397095"/>
          </a:xfrm>
          <a:prstGeom prst="heart">
            <a:avLst/>
          </a:prstGeom>
          <a:solidFill>
            <a:srgbClr val="A20000"/>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Text Box 10">
            <a:extLst>
              <a:ext uri="{FF2B5EF4-FFF2-40B4-BE49-F238E27FC236}">
                <a16:creationId xmlns:a16="http://schemas.microsoft.com/office/drawing/2014/main" id="{09E476A0-7903-C26C-808F-B86A7D541C6D}"/>
              </a:ext>
            </a:extLst>
          </p:cNvPr>
          <p:cNvSpPr txBox="1"/>
          <p:nvPr/>
        </p:nvSpPr>
        <p:spPr>
          <a:xfrm>
            <a:off x="3807613" y="882434"/>
            <a:ext cx="3051810" cy="1238271"/>
          </a:xfrm>
          <a:prstGeom prst="rect">
            <a:avLst/>
          </a:prstGeom>
          <a:solidFill>
            <a:srgbClr val="A20000"/>
          </a:solidFill>
          <a:ln w="6350">
            <a:solidFill>
              <a:srgbClr val="A2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Bodoni MT" panose="02070603080606020203" pitchFamily="18" charset="0"/>
                <a:ea typeface="Calibri" panose="020F0502020204030204" pitchFamily="34" charset="0"/>
                <a:cs typeface="Browallia New" panose="020B0502040204020203" pitchFamily="34" charset="-34"/>
              </a:rPr>
              <a:t>Signs of an online dating scam</a:t>
            </a:r>
          </a:p>
        </p:txBody>
      </p:sp>
      <p:sp>
        <p:nvSpPr>
          <p:cNvPr id="16" name="Oval 15">
            <a:extLst>
              <a:ext uri="{FF2B5EF4-FFF2-40B4-BE49-F238E27FC236}">
                <a16:creationId xmlns:a16="http://schemas.microsoft.com/office/drawing/2014/main" id="{B8AB61AE-8B84-880A-8DCF-741B976D56A0}"/>
              </a:ext>
            </a:extLst>
          </p:cNvPr>
          <p:cNvSpPr/>
          <p:nvPr/>
        </p:nvSpPr>
        <p:spPr>
          <a:xfrm>
            <a:off x="3711436" y="2491881"/>
            <a:ext cx="688975" cy="817301"/>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7" name="Picture 16" descr="The Truth About Your Heart">
            <a:extLst>
              <a:ext uri="{FF2B5EF4-FFF2-40B4-BE49-F238E27FC236}">
                <a16:creationId xmlns:a16="http://schemas.microsoft.com/office/drawing/2014/main" id="{14CCE50B-3834-E1E5-A177-D0A3DA78EF93}"/>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638275" y="2614551"/>
            <a:ext cx="879475" cy="656635"/>
          </a:xfrm>
          <a:prstGeom prst="rect">
            <a:avLst/>
          </a:prstGeom>
          <a:noFill/>
          <a:ln>
            <a:noFill/>
          </a:ln>
        </p:spPr>
      </p:pic>
      <p:sp>
        <p:nvSpPr>
          <p:cNvPr id="18" name="Oval 17">
            <a:extLst>
              <a:ext uri="{FF2B5EF4-FFF2-40B4-BE49-F238E27FC236}">
                <a16:creationId xmlns:a16="http://schemas.microsoft.com/office/drawing/2014/main" id="{B618A33A-61C3-0A5A-E61B-C1A3072DFEA2}"/>
              </a:ext>
            </a:extLst>
          </p:cNvPr>
          <p:cNvSpPr/>
          <p:nvPr/>
        </p:nvSpPr>
        <p:spPr>
          <a:xfrm>
            <a:off x="3737689" y="3712766"/>
            <a:ext cx="688975" cy="817301"/>
          </a:xfrm>
          <a:prstGeom prst="ellipse">
            <a:avLst/>
          </a:prstGeom>
          <a:solidFill>
            <a:srgbClr val="F7B918"/>
          </a:solidFill>
          <a:ln>
            <a:solidFill>
              <a:srgbClr val="F7B9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9" name="Picture 18" descr="Where does the dollar sign come from? | Qrius">
            <a:extLst>
              <a:ext uri="{FF2B5EF4-FFF2-40B4-BE49-F238E27FC236}">
                <a16:creationId xmlns:a16="http://schemas.microsoft.com/office/drawing/2014/main" id="{ED417128-C0A8-3DD9-3E6B-A831D8C6024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07613" y="3787384"/>
            <a:ext cx="631825" cy="668066"/>
          </a:xfrm>
          <a:prstGeom prst="rect">
            <a:avLst/>
          </a:prstGeom>
          <a:noFill/>
          <a:ln>
            <a:noFill/>
          </a:ln>
        </p:spPr>
      </p:pic>
      <p:sp>
        <p:nvSpPr>
          <p:cNvPr id="20" name="Oval 19">
            <a:extLst>
              <a:ext uri="{FF2B5EF4-FFF2-40B4-BE49-F238E27FC236}">
                <a16:creationId xmlns:a16="http://schemas.microsoft.com/office/drawing/2014/main" id="{1138546D-ED2A-B7CF-03F2-F91D7FFF04E5}"/>
              </a:ext>
            </a:extLst>
          </p:cNvPr>
          <p:cNvSpPr/>
          <p:nvPr/>
        </p:nvSpPr>
        <p:spPr>
          <a:xfrm>
            <a:off x="3742109" y="5095747"/>
            <a:ext cx="688975" cy="817301"/>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Plus Sign 20">
            <a:extLst>
              <a:ext uri="{FF2B5EF4-FFF2-40B4-BE49-F238E27FC236}">
                <a16:creationId xmlns:a16="http://schemas.microsoft.com/office/drawing/2014/main" id="{C6E2DEBA-0E89-0CB2-259D-B862A823E4BC}"/>
              </a:ext>
            </a:extLst>
          </p:cNvPr>
          <p:cNvSpPr/>
          <p:nvPr/>
        </p:nvSpPr>
        <p:spPr>
          <a:xfrm>
            <a:off x="3818254" y="5231581"/>
            <a:ext cx="575945" cy="599481"/>
          </a:xfrm>
          <a:prstGeom prst="mathPlu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1316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D55BB-2405-4C42-8DA2-B48A07A5EB4B}"/>
              </a:ext>
            </a:extLst>
          </p:cNvPr>
          <p:cNvSpPr>
            <a:spLocks noGrp="1"/>
          </p:cNvSpPr>
          <p:nvPr>
            <p:ph type="title"/>
          </p:nvPr>
        </p:nvSpPr>
        <p:spPr>
          <a:xfrm>
            <a:off x="4875192" y="5318620"/>
            <a:ext cx="3492423" cy="588549"/>
          </a:xfrm>
          <a:solidFill>
            <a:schemeClr val="accent1"/>
          </a:solidFill>
        </p:spPr>
        <p:txBody>
          <a:bodyPr>
            <a:normAutofit/>
          </a:bodyPr>
          <a:lstStyle/>
          <a:p>
            <a:pPr algn="ctr"/>
            <a:r>
              <a:rPr lang="en-US" sz="2000" dirty="0">
                <a:solidFill>
                  <a:schemeClr val="bg1"/>
                </a:solidFill>
              </a:rPr>
              <a:t>Limit Personal Information</a:t>
            </a:r>
          </a:p>
        </p:txBody>
      </p:sp>
      <p:pic>
        <p:nvPicPr>
          <p:cNvPr id="5" name="Content Placeholder 4" descr="A picture containing text, keyboard&#10;&#10;Description automatically generated">
            <a:extLst>
              <a:ext uri="{FF2B5EF4-FFF2-40B4-BE49-F238E27FC236}">
                <a16:creationId xmlns:a16="http://schemas.microsoft.com/office/drawing/2014/main" id="{FB83DC32-3E64-45EA-A3E0-E10B991374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75191" y="3267450"/>
            <a:ext cx="3492424" cy="2064677"/>
          </a:xfrm>
        </p:spPr>
      </p:pic>
      <p:pic>
        <p:nvPicPr>
          <p:cNvPr id="4" name="Content Placeholder 4" descr="A picture containing graphical user interface&#10;&#10;Description automatically generated">
            <a:extLst>
              <a:ext uri="{FF2B5EF4-FFF2-40B4-BE49-F238E27FC236}">
                <a16:creationId xmlns:a16="http://schemas.microsoft.com/office/drawing/2014/main" id="{EA6404AF-E46E-44B2-ACA4-09DB11C11594}"/>
              </a:ext>
            </a:extLst>
          </p:cNvPr>
          <p:cNvPicPr>
            <a:picLocks noChangeAspect="1"/>
          </p:cNvPicPr>
          <p:nvPr/>
        </p:nvPicPr>
        <p:blipFill rotWithShape="1">
          <a:blip r:embed="rId4">
            <a:extLst>
              <a:ext uri="{28A0092B-C50C-407E-A947-70E740481C1C}">
                <a14:useLocalDpi xmlns:a14="http://schemas.microsoft.com/office/drawing/2010/main" val="0"/>
              </a:ext>
            </a:extLst>
          </a:blip>
          <a:srcRect r="-1" b="8004"/>
          <a:stretch/>
        </p:blipFill>
        <p:spPr>
          <a:xfrm>
            <a:off x="4875193" y="501349"/>
            <a:ext cx="3407898" cy="1938568"/>
          </a:xfrm>
          <a:prstGeom prst="rect">
            <a:avLst/>
          </a:prstGeom>
        </p:spPr>
      </p:pic>
      <p:sp>
        <p:nvSpPr>
          <p:cNvPr id="6" name="Title 1">
            <a:extLst>
              <a:ext uri="{FF2B5EF4-FFF2-40B4-BE49-F238E27FC236}">
                <a16:creationId xmlns:a16="http://schemas.microsoft.com/office/drawing/2014/main" id="{A634E0CD-D002-441E-9ED2-1D6912DB447D}"/>
              </a:ext>
            </a:extLst>
          </p:cNvPr>
          <p:cNvSpPr txBox="1">
            <a:spLocks/>
          </p:cNvSpPr>
          <p:nvPr/>
        </p:nvSpPr>
        <p:spPr>
          <a:xfrm>
            <a:off x="4875193" y="2439917"/>
            <a:ext cx="3407898" cy="543205"/>
          </a:xfrm>
          <a:prstGeom prst="rect">
            <a:avLst/>
          </a:prstGeom>
          <a:solidFill>
            <a:schemeClr val="accent1"/>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FFFF"/>
                </a:solidFill>
                <a:effectLst/>
                <a:uLnTx/>
                <a:uFillTx/>
                <a:latin typeface="Gotham Bold"/>
                <a:ea typeface="+mj-ea"/>
                <a:cs typeface="Arial" panose="020B0604020202020204" pitchFamily="34" charset="0"/>
              </a:rPr>
              <a:t>Secure Network</a:t>
            </a:r>
            <a:r>
              <a:rPr kumimoji="0" lang="en-US" sz="4800" b="0" i="0" u="none" strike="noStrike" kern="1200" cap="none" spc="0" normalizeH="0" baseline="0" noProof="0" dirty="0">
                <a:ln>
                  <a:noFill/>
                </a:ln>
                <a:solidFill>
                  <a:srgbClr val="FFFFFF"/>
                </a:solidFill>
                <a:effectLst/>
                <a:uLnTx/>
                <a:uFillTx/>
                <a:latin typeface="Gotham Bold"/>
                <a:ea typeface="+mj-ea"/>
                <a:cs typeface="Arial" panose="020B0604020202020204" pitchFamily="34" charset="0"/>
              </a:rPr>
              <a:t>	</a:t>
            </a:r>
          </a:p>
        </p:txBody>
      </p:sp>
      <p:pic>
        <p:nvPicPr>
          <p:cNvPr id="7" name="Content Placeholder 4">
            <a:extLst>
              <a:ext uri="{FF2B5EF4-FFF2-40B4-BE49-F238E27FC236}">
                <a16:creationId xmlns:a16="http://schemas.microsoft.com/office/drawing/2014/main" id="{C635A895-4BBA-47E4-A39F-6196C1393C43}"/>
              </a:ext>
            </a:extLst>
          </p:cNvPr>
          <p:cNvPicPr>
            <a:picLocks noChangeAspect="1"/>
          </p:cNvPicPr>
          <p:nvPr/>
        </p:nvPicPr>
        <p:blipFill>
          <a:blip r:embed="rId5">
            <a:extLst>
              <a:ext uri="{28A0092B-C50C-407E-A947-70E740481C1C}">
                <a14:useLocalDpi xmlns:a14="http://schemas.microsoft.com/office/drawing/2010/main" val="0"/>
              </a:ext>
            </a:extLst>
          </a:blip>
          <a:srcRect t="15638" b="15638"/>
          <a:stretch/>
        </p:blipFill>
        <p:spPr>
          <a:xfrm>
            <a:off x="8543591" y="474571"/>
            <a:ext cx="3309552" cy="1919679"/>
          </a:xfrm>
          <a:prstGeom prst="rect">
            <a:avLst/>
          </a:prstGeom>
        </p:spPr>
      </p:pic>
      <p:sp>
        <p:nvSpPr>
          <p:cNvPr id="8" name="Title 1">
            <a:extLst>
              <a:ext uri="{FF2B5EF4-FFF2-40B4-BE49-F238E27FC236}">
                <a16:creationId xmlns:a16="http://schemas.microsoft.com/office/drawing/2014/main" id="{8DE9396C-0459-4F16-853E-B05869EB7651}"/>
              </a:ext>
            </a:extLst>
          </p:cNvPr>
          <p:cNvSpPr txBox="1">
            <a:spLocks/>
          </p:cNvSpPr>
          <p:nvPr/>
        </p:nvSpPr>
        <p:spPr>
          <a:xfrm>
            <a:off x="8543591" y="2394251"/>
            <a:ext cx="3309552" cy="546722"/>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Gotham Bold"/>
                <a:ea typeface="+mj-ea"/>
                <a:cs typeface="Arial" panose="020B0604020202020204" pitchFamily="34" charset="0"/>
              </a:rPr>
              <a:t>2-Step Verification</a:t>
            </a:r>
          </a:p>
        </p:txBody>
      </p:sp>
      <p:sp>
        <p:nvSpPr>
          <p:cNvPr id="10" name="Title 1">
            <a:extLst>
              <a:ext uri="{FF2B5EF4-FFF2-40B4-BE49-F238E27FC236}">
                <a16:creationId xmlns:a16="http://schemas.microsoft.com/office/drawing/2014/main" id="{14FA4A89-5393-4071-9C46-50626F4B8F15}"/>
              </a:ext>
            </a:extLst>
          </p:cNvPr>
          <p:cNvSpPr txBox="1">
            <a:spLocks/>
          </p:cNvSpPr>
          <p:nvPr/>
        </p:nvSpPr>
        <p:spPr>
          <a:xfrm>
            <a:off x="527387" y="24628"/>
            <a:ext cx="4087306" cy="18724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a:ea typeface="+mj-ea"/>
                <a:cs typeface="Arial" panose="020B0604020202020204" pitchFamily="34" charset="0"/>
              </a:rPr>
              <a:t>CYBER SAFETY</a:t>
            </a:r>
          </a:p>
        </p:txBody>
      </p:sp>
      <p:pic>
        <p:nvPicPr>
          <p:cNvPr id="11" name="Content Placeholder 4">
            <a:extLst>
              <a:ext uri="{FF2B5EF4-FFF2-40B4-BE49-F238E27FC236}">
                <a16:creationId xmlns:a16="http://schemas.microsoft.com/office/drawing/2014/main" id="{F5783CE0-B494-4C99-A119-0EF6171F89B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543589" y="3280958"/>
            <a:ext cx="3309551" cy="2037662"/>
          </a:xfrm>
          <a:prstGeom prst="rect">
            <a:avLst/>
          </a:prstGeom>
        </p:spPr>
      </p:pic>
      <p:sp>
        <p:nvSpPr>
          <p:cNvPr id="12" name="Title 1">
            <a:extLst>
              <a:ext uri="{FF2B5EF4-FFF2-40B4-BE49-F238E27FC236}">
                <a16:creationId xmlns:a16="http://schemas.microsoft.com/office/drawing/2014/main" id="{CA541438-8FB2-4995-98D3-DE64061FB34D}"/>
              </a:ext>
            </a:extLst>
          </p:cNvPr>
          <p:cNvSpPr txBox="1">
            <a:spLocks/>
          </p:cNvSpPr>
          <p:nvPr/>
        </p:nvSpPr>
        <p:spPr>
          <a:xfrm>
            <a:off x="8543590" y="5318620"/>
            <a:ext cx="3309550" cy="588549"/>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Passwords</a:t>
            </a:r>
          </a:p>
        </p:txBody>
      </p:sp>
      <p:pic>
        <p:nvPicPr>
          <p:cNvPr id="14" name="Picture 13" descr="Graphical user interface, website&#10;&#10;Description automatically generated">
            <a:extLst>
              <a:ext uri="{FF2B5EF4-FFF2-40B4-BE49-F238E27FC236}">
                <a16:creationId xmlns:a16="http://schemas.microsoft.com/office/drawing/2014/main" id="{6E0D6715-F226-4F07-911B-B115A51AA7E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2875" y="2023013"/>
            <a:ext cx="4536330" cy="3309112"/>
          </a:xfrm>
          <a:prstGeom prst="rect">
            <a:avLst/>
          </a:prstGeom>
          <a:noFill/>
          <a:ln>
            <a:noFill/>
          </a:ln>
        </p:spPr>
      </p:pic>
      <p:sp>
        <p:nvSpPr>
          <p:cNvPr id="15" name="Title 1">
            <a:extLst>
              <a:ext uri="{FF2B5EF4-FFF2-40B4-BE49-F238E27FC236}">
                <a16:creationId xmlns:a16="http://schemas.microsoft.com/office/drawing/2014/main" id="{A35B5328-6BCC-4C5E-885B-7887A8B47E77}"/>
              </a:ext>
            </a:extLst>
          </p:cNvPr>
          <p:cNvSpPr txBox="1">
            <a:spLocks/>
          </p:cNvSpPr>
          <p:nvPr/>
        </p:nvSpPr>
        <p:spPr>
          <a:xfrm>
            <a:off x="338858" y="5332126"/>
            <a:ext cx="4500348" cy="588549"/>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Light" panose="020F0302020204030204" pitchFamily="34" charset="0"/>
                <a:ea typeface="+mj-ea"/>
                <a:cs typeface="Calibri Light" panose="020F0302020204030204" pitchFamily="34" charset="0"/>
              </a:rPr>
              <a:t>Cell Phone, Pin Number</a:t>
            </a:r>
          </a:p>
        </p:txBody>
      </p:sp>
    </p:spTree>
    <p:extLst>
      <p:ext uri="{BB962C8B-B14F-4D97-AF65-F5344CB8AC3E}">
        <p14:creationId xmlns:p14="http://schemas.microsoft.com/office/powerpoint/2010/main" val="347382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5AC39D9-F8A5-48F9-9014-5CE898F9B07D}"/>
              </a:ext>
            </a:extLst>
          </p:cNvPr>
          <p:cNvSpPr/>
          <p:nvPr/>
        </p:nvSpPr>
        <p:spPr>
          <a:xfrm>
            <a:off x="8285018" y="0"/>
            <a:ext cx="3906982" cy="4147126"/>
          </a:xfrm>
          <a:custGeom>
            <a:avLst/>
            <a:gdLst>
              <a:gd name="connsiteX0" fmla="*/ 733762 w 3906982"/>
              <a:gd name="connsiteY0" fmla="*/ 0 h 4147126"/>
              <a:gd name="connsiteX1" fmla="*/ 3906982 w 3906982"/>
              <a:gd name="connsiteY1" fmla="*/ 0 h 4147126"/>
              <a:gd name="connsiteX2" fmla="*/ 3906982 w 3906982"/>
              <a:gd name="connsiteY2" fmla="*/ 3629005 h 4147126"/>
              <a:gd name="connsiteX3" fmla="*/ 3765733 w 3906982"/>
              <a:gd name="connsiteY3" fmla="*/ 3734629 h 4147126"/>
              <a:gd name="connsiteX4" fmla="*/ 2415310 w 3906982"/>
              <a:gd name="connsiteY4" fmla="*/ 4147126 h 4147126"/>
              <a:gd name="connsiteX5" fmla="*/ 0 w 3906982"/>
              <a:gd name="connsiteY5" fmla="*/ 1731816 h 4147126"/>
              <a:gd name="connsiteX6" fmla="*/ 707428 w 3906982"/>
              <a:gd name="connsiteY6" fmla="*/ 23934 h 414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6982" h="4147126">
                <a:moveTo>
                  <a:pt x="733762" y="0"/>
                </a:moveTo>
                <a:lnTo>
                  <a:pt x="3906982" y="0"/>
                </a:lnTo>
                <a:lnTo>
                  <a:pt x="3906982" y="3629005"/>
                </a:lnTo>
                <a:lnTo>
                  <a:pt x="3765733" y="3734629"/>
                </a:lnTo>
                <a:cubicBezTo>
                  <a:pt x="3380247" y="3995058"/>
                  <a:pt x="2915537" y="4147126"/>
                  <a:pt x="2415310" y="4147126"/>
                </a:cubicBezTo>
                <a:cubicBezTo>
                  <a:pt x="1081371" y="4147126"/>
                  <a:pt x="0" y="3065755"/>
                  <a:pt x="0" y="1731816"/>
                </a:cubicBezTo>
                <a:cubicBezTo>
                  <a:pt x="0" y="1064847"/>
                  <a:pt x="270343" y="461019"/>
                  <a:pt x="707428" y="23934"/>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3" name="Picture Placeholder 12">
            <a:extLst>
              <a:ext uri="{FF2B5EF4-FFF2-40B4-BE49-F238E27FC236}">
                <a16:creationId xmlns:a16="http://schemas.microsoft.com/office/drawing/2014/main" id="{51924D83-56E7-4A2C-B0EA-F0442D2A1BDB}"/>
              </a:ext>
            </a:extLst>
          </p:cNvPr>
          <p:cNvPicPr>
            <a:picLocks noGrp="1" noChangeAspect="1"/>
          </p:cNvPicPr>
          <p:nvPr>
            <p:ph type="pic" sz="quarter" idx="11"/>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26730" r="2394"/>
          <a:stretch/>
        </p:blipFill>
        <p:spPr>
          <a:xfrm>
            <a:off x="7181273" y="960532"/>
            <a:ext cx="4193887" cy="4193887"/>
          </a:xfrm>
          <a:pattFill prst="pct90">
            <a:fgClr>
              <a:schemeClr val="accent6"/>
            </a:fgClr>
            <a:bgClr>
              <a:schemeClr val="bg1"/>
            </a:bgClr>
          </a:pattFill>
        </p:spPr>
      </p:pic>
      <p:pic>
        <p:nvPicPr>
          <p:cNvPr id="14" name="Picture 4" descr="save moneys.png">
            <a:extLst>
              <a:ext uri="{FF2B5EF4-FFF2-40B4-BE49-F238E27FC236}">
                <a16:creationId xmlns:a16="http://schemas.microsoft.com/office/drawing/2014/main" id="{EA97A670-7CCC-444E-8906-16841A076542}"/>
              </a:ext>
            </a:extLst>
          </p:cNvPr>
          <p:cNvPicPr>
            <a:picLocks noChangeAspect="1"/>
          </p:cNvPicPr>
          <p:nvPr/>
        </p:nvPicPr>
        <p:blipFill>
          <a:blip r:embed="rId4"/>
          <a:stretch>
            <a:fillRect/>
          </a:stretch>
        </p:blipFill>
        <p:spPr>
          <a:xfrm>
            <a:off x="6777377" y="489142"/>
            <a:ext cx="4508809" cy="5136666"/>
          </a:xfrm>
          <a:prstGeom prst="rect">
            <a:avLst/>
          </a:prstGeom>
        </p:spPr>
      </p:pic>
      <p:sp>
        <p:nvSpPr>
          <p:cNvPr id="7" name="TextBox 6">
            <a:extLst>
              <a:ext uri="{FF2B5EF4-FFF2-40B4-BE49-F238E27FC236}">
                <a16:creationId xmlns:a16="http://schemas.microsoft.com/office/drawing/2014/main" id="{1F090635-F5A7-41DC-BD94-3393F04D3F71}"/>
              </a:ext>
            </a:extLst>
          </p:cNvPr>
          <p:cNvSpPr txBox="1"/>
          <p:nvPr/>
        </p:nvSpPr>
        <p:spPr>
          <a:xfrm>
            <a:off x="672056" y="154974"/>
            <a:ext cx="83597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egoe UI"/>
                <a:ea typeface="+mn-ea"/>
                <a:cs typeface="+mn-cs"/>
              </a:rPr>
              <a:t>Safeguarding Your Personal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egoe UI"/>
                <a:ea typeface="+mn-ea"/>
                <a:cs typeface="+mn-cs"/>
              </a:rPr>
              <a:t> and Financial Information</a:t>
            </a:r>
            <a:endParaRPr kumimoji="0" lang="en-US" sz="3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8" name="Content Placeholder 2">
            <a:extLst>
              <a:ext uri="{FF2B5EF4-FFF2-40B4-BE49-F238E27FC236}">
                <a16:creationId xmlns:a16="http://schemas.microsoft.com/office/drawing/2014/main" id="{BDE0EE47-F3BD-42ED-89EB-4FA697FB18C4}"/>
              </a:ext>
            </a:extLst>
          </p:cNvPr>
          <p:cNvSpPr txBox="1">
            <a:spLocks/>
          </p:cNvSpPr>
          <p:nvPr/>
        </p:nvSpPr>
        <p:spPr>
          <a:xfrm>
            <a:off x="834968" y="1121620"/>
            <a:ext cx="6544236" cy="544703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4800" b="1"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1"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What Can I do?</a:t>
            </a:r>
            <a:endParaRPr kumimoji="0" lang="en-US" sz="25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5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Don’t answer the phone/Hang up!</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5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Verify that there is an issue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5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Never give personal information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5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Be cautious of links sent via text.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5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Anti-Fraud Pen for Check Writers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5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Monitoring &amp; Freezing Your Credit</a:t>
            </a:r>
          </a:p>
          <a:p>
            <a:pPr marL="685800" marR="0" lvl="1"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hlinkClick r:id="rId5"/>
              </a:rPr>
              <a:t>www.annualcreditreport.com</a:t>
            </a:r>
            <a:endParaRPr kumimoji="0" lang="en-US" sz="21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endParaRPr>
          </a:p>
          <a:p>
            <a:pPr marL="685800" marR="0" lvl="1"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1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Experian, Equifax, Transunion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srgbClr val="FF0000"/>
              </a:solidFill>
              <a:effectLst/>
              <a:uLnTx/>
              <a:uFillTx/>
              <a:latin typeface="Segoe UI"/>
              <a:ea typeface="+mn-ea"/>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If you are a victim of identity theft:  </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Segoe UI"/>
                <a:ea typeface="+mn-ea"/>
                <a:cs typeface="Arial" panose="020B0604020202020204" pitchFamily="34" charset="0"/>
              </a:rPr>
              <a:t> file a complaint with the Federal Trade Commission (FTC) at: </a:t>
            </a:r>
            <a:r>
              <a:rPr kumimoji="0" lang="en-US" sz="2100" b="0" i="0" u="none" strike="noStrike" kern="1200" cap="none" spc="0" normalizeH="0" baseline="0" noProof="0" dirty="0">
                <a:ln>
                  <a:noFill/>
                </a:ln>
                <a:solidFill>
                  <a:srgbClr val="0563C1"/>
                </a:solidFill>
                <a:effectLst/>
                <a:uLnTx/>
                <a:uFillTx/>
                <a:latin typeface="Segoe UI"/>
                <a:ea typeface="+mn-ea"/>
                <a:cs typeface="Arial" panose="020B0604020202020204" pitchFamily="34" charset="0"/>
                <a:hlinkClick r:id="rId6"/>
              </a:rPr>
              <a:t>reportfraud.ftc.gov</a:t>
            </a:r>
            <a:endParaRPr kumimoji="0" lang="en-US" sz="2100" b="0" i="0" u="none" strike="noStrike" kern="1200" cap="none" spc="0" normalizeH="0" baseline="0" noProof="0" dirty="0">
              <a:ln>
                <a:noFill/>
              </a:ln>
              <a:solidFill>
                <a:srgbClr val="0563C1"/>
              </a:solidFill>
              <a:effectLst/>
              <a:uLnTx/>
              <a:uFillTx/>
              <a:latin typeface="Segoe UI"/>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31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1661AD-3FBD-4F67-9CD3-29C6E01DE367}"/>
              </a:ext>
            </a:extLst>
          </p:cNvPr>
          <p:cNvSpPr txBox="1">
            <a:spLocks/>
          </p:cNvSpPr>
          <p:nvPr/>
        </p:nvSpPr>
        <p:spPr>
          <a:xfrm>
            <a:off x="0" y="243314"/>
            <a:ext cx="11858623" cy="5915439"/>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Segoe UI"/>
                <a:ea typeface="+mn-ea"/>
                <a:cs typeface="+mn-cs"/>
              </a:rPr>
              <a:t>How can the DFPI help you?</a:t>
            </a:r>
            <a:br>
              <a:rPr kumimoji="0" lang="en-US" sz="3600" b="1" i="0" u="none" strike="noStrike" kern="1200" cap="none" spc="0" normalizeH="0" baseline="0" noProof="0" dirty="0">
                <a:ln>
                  <a:noFill/>
                </a:ln>
                <a:solidFill>
                  <a:prstClr val="black"/>
                </a:solidFill>
                <a:effectLst/>
                <a:uLnTx/>
                <a:uFillTx/>
                <a:latin typeface="Segoe UI"/>
                <a:ea typeface="+mn-ea"/>
                <a:cs typeface="+mn-cs"/>
              </a:rPr>
            </a:br>
            <a:endParaRPr kumimoji="0" lang="en-US" sz="36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 name="TextBox 2">
            <a:extLst>
              <a:ext uri="{FF2B5EF4-FFF2-40B4-BE49-F238E27FC236}">
                <a16:creationId xmlns:a16="http://schemas.microsoft.com/office/drawing/2014/main" id="{A5BA1267-02D6-41A4-B94C-8C6CE9BD5CB3}"/>
              </a:ext>
            </a:extLst>
          </p:cNvPr>
          <p:cNvSpPr txBox="1"/>
          <p:nvPr/>
        </p:nvSpPr>
        <p:spPr>
          <a:xfrm>
            <a:off x="248316" y="1070122"/>
            <a:ext cx="8938215" cy="75282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 about us: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https://dfpi.ca.gov</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Contact DFPI: 866-275-2677</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Have a question? Email us: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ask.dfpi@dfpi.ca.gov</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Interested in a publication or presentation? Email us at: </a:t>
            </a:r>
            <a:r>
              <a:rPr kumimoji="0" lang="en-US" sz="24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outreach@dfpi.ca.gov</a:t>
            </a:r>
            <a:endParaRPr kumimoji="0" lang="en-US" sz="2400" b="0"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Segoe UI"/>
                <a:ea typeface="Times New Roman" panose="02020603050405020304" pitchFamily="18" charset="0"/>
                <a:cs typeface="Arial" panose="020B0604020202020204" pitchFamily="34" charset="0"/>
              </a:rPr>
              <a:t>Stay in Touch With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sz="2200" b="0" i="0" u="none" strike="noStrike" kern="12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Subscribe to our Communications: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www.dfpi.ca.gov/subscribe</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0" lang="en-US" sz="2200" b="0" i="0" u="none" strike="noStrike" kern="1200" cap="none" spc="3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 us on Social Media: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www.dfpi.ca.gov/#social</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30" normalizeH="0" baseline="0" noProof="0" dirty="0">
              <a:ln>
                <a:noFill/>
              </a:ln>
              <a:solidFill>
                <a:prstClr val="black"/>
              </a:solidFill>
              <a:effectLst/>
              <a:uLnTx/>
              <a:uFillTx/>
              <a:latin typeface="Gotham Bold"/>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30" normalizeH="0" baseline="0" noProof="0" dirty="0">
              <a:ln>
                <a:noFill/>
              </a:ln>
              <a:solidFill>
                <a:prstClr val="black"/>
              </a:solidFill>
              <a:effectLst/>
              <a:uLnTx/>
              <a:uFillTx/>
              <a:latin typeface="Gotham Bold"/>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Segoe UI"/>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Segoe UI"/>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Segoe UI"/>
              <a:ea typeface="+mn-ea"/>
              <a:cs typeface="Calibri" panose="020F0502020204030204" pitchFamily="34" charset="0"/>
            </a:endParaRPr>
          </a:p>
        </p:txBody>
      </p:sp>
      <p:pic>
        <p:nvPicPr>
          <p:cNvPr id="4" name="Content Placeholder 5">
            <a:extLst>
              <a:ext uri="{FF2B5EF4-FFF2-40B4-BE49-F238E27FC236}">
                <a16:creationId xmlns:a16="http://schemas.microsoft.com/office/drawing/2014/main" id="{9543CE1E-3DA7-4E6C-835B-C743B23C7E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 b="22838"/>
          <a:stretch/>
        </p:blipFill>
        <p:spPr>
          <a:xfrm>
            <a:off x="8991600" y="1175788"/>
            <a:ext cx="3200400" cy="4982965"/>
          </a:xfrm>
          <a:prstGeom prst="rect">
            <a:avLst/>
          </a:prstGeom>
        </p:spPr>
      </p:pic>
    </p:spTree>
    <p:extLst>
      <p:ext uri="{BB962C8B-B14F-4D97-AF65-F5344CB8AC3E}">
        <p14:creationId xmlns:p14="http://schemas.microsoft.com/office/powerpoint/2010/main" val="223368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ECBAF6-290A-457B-A13F-179AB5F86418}"/>
              </a:ext>
            </a:extLst>
          </p:cNvPr>
          <p:cNvSpPr/>
          <p:nvPr/>
        </p:nvSpPr>
        <p:spPr>
          <a:xfrm>
            <a:off x="0" y="1"/>
            <a:ext cx="12191999" cy="1671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AutoShape 3">
            <a:extLst>
              <a:ext uri="{FF2B5EF4-FFF2-40B4-BE49-F238E27FC236}">
                <a16:creationId xmlns:a16="http://schemas.microsoft.com/office/drawing/2014/main" id="{9F5DD18C-54AD-4F44-8741-EBA0CABB8296}"/>
              </a:ext>
            </a:extLst>
          </p:cNvPr>
          <p:cNvSpPr>
            <a:spLocks noChangeAspect="1" noChangeArrowheads="1" noTextEdi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7" name="Freeform 5">
            <a:extLst>
              <a:ext uri="{FF2B5EF4-FFF2-40B4-BE49-F238E27FC236}">
                <a16:creationId xmlns:a16="http://schemas.microsoft.com/office/drawing/2014/main" id="{40286957-C4CE-43FE-9026-59BB05C8B82B}"/>
              </a:ext>
            </a:extLst>
          </p:cNvPr>
          <p:cNvSpPr>
            <a:spLocks/>
          </p:cNvSpPr>
          <p:nvPr/>
        </p:nvSpPr>
        <p:spPr bwMode="auto">
          <a:xfrm>
            <a:off x="-127866" y="1671065"/>
            <a:ext cx="12211050" cy="4738255"/>
          </a:xfrm>
          <a:custGeom>
            <a:avLst/>
            <a:gdLst>
              <a:gd name="T0" fmla="*/ 7692 w 7692"/>
              <a:gd name="T1" fmla="*/ 0 h 4314"/>
              <a:gd name="T2" fmla="*/ 7692 w 7692"/>
              <a:gd name="T3" fmla="*/ 4314 h 4314"/>
              <a:gd name="T4" fmla="*/ 0 w 7692"/>
              <a:gd name="T5" fmla="*/ 4314 h 4314"/>
              <a:gd name="T6" fmla="*/ 7692 w 7692"/>
              <a:gd name="T7" fmla="*/ 0 h 4314"/>
            </a:gdLst>
            <a:ahLst/>
            <a:cxnLst>
              <a:cxn ang="0">
                <a:pos x="T0" y="T1"/>
              </a:cxn>
              <a:cxn ang="0">
                <a:pos x="T2" y="T3"/>
              </a:cxn>
              <a:cxn ang="0">
                <a:pos x="T4" y="T5"/>
              </a:cxn>
              <a:cxn ang="0">
                <a:pos x="T6" y="T7"/>
              </a:cxn>
            </a:cxnLst>
            <a:rect l="0" t="0" r="r" b="b"/>
            <a:pathLst>
              <a:path w="7692" h="4314">
                <a:moveTo>
                  <a:pt x="7692" y="0"/>
                </a:moveTo>
                <a:lnTo>
                  <a:pt x="7692" y="4314"/>
                </a:lnTo>
                <a:lnTo>
                  <a:pt x="0" y="4314"/>
                </a:lnTo>
                <a:lnTo>
                  <a:pt x="7692"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8" name="Freeform 6">
            <a:extLst>
              <a:ext uri="{FF2B5EF4-FFF2-40B4-BE49-F238E27FC236}">
                <a16:creationId xmlns:a16="http://schemas.microsoft.com/office/drawing/2014/main" id="{C7D2D369-276A-453E-8302-4E855D30517A}"/>
              </a:ext>
            </a:extLst>
          </p:cNvPr>
          <p:cNvSpPr>
            <a:spLocks/>
          </p:cNvSpPr>
          <p:nvPr/>
        </p:nvSpPr>
        <p:spPr bwMode="auto">
          <a:xfrm>
            <a:off x="-9525" y="1"/>
            <a:ext cx="7219950" cy="6858000"/>
          </a:xfrm>
          <a:custGeom>
            <a:avLst/>
            <a:gdLst>
              <a:gd name="T0" fmla="*/ 4548 w 4548"/>
              <a:gd name="T1" fmla="*/ 4314 h 4314"/>
              <a:gd name="T2" fmla="*/ 0 w 4548"/>
              <a:gd name="T3" fmla="*/ 4314 h 4314"/>
              <a:gd name="T4" fmla="*/ 0 w 4548"/>
              <a:gd name="T5" fmla="*/ 0 h 4314"/>
              <a:gd name="T6" fmla="*/ 2513 w 4548"/>
              <a:gd name="T7" fmla="*/ 0 h 4314"/>
              <a:gd name="T8" fmla="*/ 4548 w 4548"/>
              <a:gd name="T9" fmla="*/ 4314 h 4314"/>
            </a:gdLst>
            <a:ahLst/>
            <a:cxnLst>
              <a:cxn ang="0">
                <a:pos x="T0" y="T1"/>
              </a:cxn>
              <a:cxn ang="0">
                <a:pos x="T2" y="T3"/>
              </a:cxn>
              <a:cxn ang="0">
                <a:pos x="T4" y="T5"/>
              </a:cxn>
              <a:cxn ang="0">
                <a:pos x="T6" y="T7"/>
              </a:cxn>
              <a:cxn ang="0">
                <a:pos x="T8" y="T9"/>
              </a:cxn>
            </a:cxnLst>
            <a:rect l="0" t="0" r="r" b="b"/>
            <a:pathLst>
              <a:path w="4548" h="4314">
                <a:moveTo>
                  <a:pt x="4548" y="4314"/>
                </a:moveTo>
                <a:lnTo>
                  <a:pt x="0" y="4314"/>
                </a:lnTo>
                <a:lnTo>
                  <a:pt x="0" y="0"/>
                </a:lnTo>
                <a:lnTo>
                  <a:pt x="2513" y="0"/>
                </a:lnTo>
                <a:lnTo>
                  <a:pt x="4548" y="4314"/>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LT Std 45 Book"/>
              <a:ea typeface="+mn-ea"/>
              <a:cs typeface="+mn-cs"/>
            </a:endParaRPr>
          </a:p>
        </p:txBody>
      </p:sp>
      <p:sp>
        <p:nvSpPr>
          <p:cNvPr id="9" name="Rectangle 7">
            <a:extLst>
              <a:ext uri="{FF2B5EF4-FFF2-40B4-BE49-F238E27FC236}">
                <a16:creationId xmlns:a16="http://schemas.microsoft.com/office/drawing/2014/main" id="{E21CCC78-AA2C-43B6-B84C-BC405A02B815}"/>
              </a:ext>
            </a:extLst>
          </p:cNvPr>
          <p:cNvSpPr>
            <a:spLocks noChangeArrowheads="1"/>
          </p:cNvSpPr>
          <p:nvPr/>
        </p:nvSpPr>
        <p:spPr bwMode="auto">
          <a:xfrm>
            <a:off x="-9525" y="2489200"/>
            <a:ext cx="12211050" cy="1881188"/>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11" name="Oval 9">
            <a:extLst>
              <a:ext uri="{FF2B5EF4-FFF2-40B4-BE49-F238E27FC236}">
                <a16:creationId xmlns:a16="http://schemas.microsoft.com/office/drawing/2014/main" id="{33247789-CAE3-42E9-9486-3FB5DA092D3F}"/>
              </a:ext>
            </a:extLst>
          </p:cNvPr>
          <p:cNvSpPr>
            <a:spLocks noChangeArrowheads="1"/>
          </p:cNvSpPr>
          <p:nvPr/>
        </p:nvSpPr>
        <p:spPr bwMode="auto">
          <a:xfrm>
            <a:off x="2668773" y="712381"/>
            <a:ext cx="6453962" cy="5295013"/>
          </a:xfrm>
          <a:prstGeom prst="ellipse">
            <a:avLst/>
          </a:prstGeom>
          <a:solidFill>
            <a:schemeClr val="accent1"/>
          </a:solidFill>
          <a:ln w="292100">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 name="TextBox 2">
            <a:extLst>
              <a:ext uri="{FF2B5EF4-FFF2-40B4-BE49-F238E27FC236}">
                <a16:creationId xmlns:a16="http://schemas.microsoft.com/office/drawing/2014/main" id="{5C0FE5A1-AC48-4E8A-80A8-1F74CBE18ECA}"/>
              </a:ext>
            </a:extLst>
          </p:cNvPr>
          <p:cNvSpPr txBox="1"/>
          <p:nvPr/>
        </p:nvSpPr>
        <p:spPr>
          <a:xfrm>
            <a:off x="2668773" y="2546628"/>
            <a:ext cx="6076728"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Gotham Bold"/>
                <a:ea typeface="+mn-ea"/>
                <a:cs typeface="+mn-cs"/>
              </a:rPr>
              <a:t>THANK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Gotham Bold"/>
                <a:ea typeface="+mn-ea"/>
                <a:cs typeface="+mn-cs"/>
              </a:rPr>
              <a:t> YOU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FFFFF"/>
              </a:solidFill>
              <a:effectLst/>
              <a:uLnTx/>
              <a:uFillTx/>
              <a:latin typeface="Gotham Bold"/>
              <a:ea typeface="+mn-ea"/>
              <a:cs typeface="+mn-cs"/>
            </a:endParaRPr>
          </a:p>
        </p:txBody>
      </p:sp>
      <p:pic>
        <p:nvPicPr>
          <p:cNvPr id="10" name="Picture 9">
            <a:extLst>
              <a:ext uri="{FF2B5EF4-FFF2-40B4-BE49-F238E27FC236}">
                <a16:creationId xmlns:a16="http://schemas.microsoft.com/office/drawing/2014/main" id="{1D9FC82C-D352-46E0-A518-1F931DF0A9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89273" y="186445"/>
            <a:ext cx="4393911" cy="609057"/>
          </a:xfrm>
          <a:prstGeom prst="rect">
            <a:avLst/>
          </a:prstGeom>
        </p:spPr>
      </p:pic>
    </p:spTree>
    <p:extLst>
      <p:ext uri="{BB962C8B-B14F-4D97-AF65-F5344CB8AC3E}">
        <p14:creationId xmlns:p14="http://schemas.microsoft.com/office/powerpoint/2010/main" val="3506949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875F-0FEF-1374-5291-653678678AC3}"/>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Biggest Scams</a:t>
            </a:r>
          </a:p>
        </p:txBody>
      </p:sp>
      <p:sp>
        <p:nvSpPr>
          <p:cNvPr id="3" name="Text Placeholder 2">
            <a:extLst>
              <a:ext uri="{FF2B5EF4-FFF2-40B4-BE49-F238E27FC236}">
                <a16:creationId xmlns:a16="http://schemas.microsoft.com/office/drawing/2014/main" id="{56631EB8-BB91-24D5-33C6-238568E0410F}"/>
              </a:ext>
            </a:extLst>
          </p:cNvPr>
          <p:cNvSpPr>
            <a:spLocks noGrp="1"/>
          </p:cNvSpPr>
          <p:nvPr>
            <p:ph sz="half" idx="1"/>
          </p:nvPr>
        </p:nvSpPr>
        <p:spPr/>
        <p:txBody>
          <a:bodyPr>
            <a:normAutofit/>
          </a:bodyPr>
          <a:lstStyle/>
          <a:p>
            <a:pPr marR="0" lvl="0" rtl="0">
              <a:buFont typeface="Arial" panose="020B0604020202020204" pitchFamily="34" charset="0"/>
              <a:buChar char="•"/>
            </a:pPr>
            <a:r>
              <a:rPr lang="en-US" sz="2800" b="0" i="0" u="none" strike="noStrike" baseline="0" dirty="0">
                <a:solidFill>
                  <a:prstClr val="black"/>
                </a:solidFill>
                <a:latin typeface="Century Gothic" panose="020B0502020202020204" pitchFamily="34" charset="0"/>
              </a:rPr>
              <a:t>Unlicensed individuals ask for large down payment</a:t>
            </a:r>
          </a:p>
          <a:p>
            <a:pPr marR="0" lvl="0" rtl="0">
              <a:buFont typeface="Arial" panose="020B0604020202020204" pitchFamily="34" charset="0"/>
              <a:buChar char="•"/>
            </a:pPr>
            <a:r>
              <a:rPr lang="en-US" sz="2800" b="0" i="0" u="none" strike="noStrike" baseline="0" dirty="0">
                <a:solidFill>
                  <a:prstClr val="black"/>
                </a:solidFill>
                <a:latin typeface="Century Gothic" panose="020B0502020202020204" pitchFamily="34" charset="0"/>
              </a:rPr>
              <a:t>California law: </a:t>
            </a:r>
            <a:r>
              <a:rPr lang="en-US" sz="2800" b="0" i="0" u="none" strike="noStrike" dirty="0">
                <a:solidFill>
                  <a:prstClr val="black"/>
                </a:solidFill>
                <a:latin typeface="Century Gothic" panose="020B0502020202020204" pitchFamily="34" charset="0"/>
              </a:rPr>
              <a:t>                </a:t>
            </a:r>
            <a:r>
              <a:rPr lang="en-US" sz="2800" b="0" i="0" u="none" strike="noStrike" baseline="0" dirty="0">
                <a:solidFill>
                  <a:prstClr val="black"/>
                </a:solidFill>
                <a:latin typeface="Century Gothic" panose="020B0502020202020204" pitchFamily="34" charset="0"/>
              </a:rPr>
              <a:t>down payment no more than 10 percent or $1,000, whatever is less</a:t>
            </a:r>
          </a:p>
        </p:txBody>
      </p:sp>
      <p:pic>
        <p:nvPicPr>
          <p:cNvPr id="6" name="Content Placeholder 5" descr="A picture containing text, sign, receipt, several&#10;&#10;Description automatically generated">
            <a:extLst>
              <a:ext uri="{FF2B5EF4-FFF2-40B4-BE49-F238E27FC236}">
                <a16:creationId xmlns:a16="http://schemas.microsoft.com/office/drawing/2014/main" id="{6700B271-A6E3-053D-E5A6-43C867E7C9AF}"/>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6096000" y="1998134"/>
            <a:ext cx="4662487" cy="3264111"/>
          </a:xfrm>
        </p:spPr>
      </p:pic>
    </p:spTree>
    <p:extLst>
      <p:ext uri="{BB962C8B-B14F-4D97-AF65-F5344CB8AC3E}">
        <p14:creationId xmlns:p14="http://schemas.microsoft.com/office/powerpoint/2010/main" val="40203740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4549E"/>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63" y="1214282"/>
            <a:ext cx="9293371" cy="3752096"/>
          </a:xfrm>
          <a:prstGeom prst="rect">
            <a:avLst/>
          </a:prstGeom>
        </p:spPr>
      </p:pic>
      <p:pic>
        <p:nvPicPr>
          <p:cNvPr id="11" name="Picture 10"/>
          <p:cNvPicPr>
            <a:picLocks noChangeAspect="1"/>
          </p:cNvPicPr>
          <p:nvPr/>
        </p:nvPicPr>
        <p:blipFill>
          <a:blip r:embed="rId3"/>
          <a:stretch>
            <a:fillRect/>
          </a:stretch>
        </p:blipFill>
        <p:spPr>
          <a:xfrm>
            <a:off x="3174015" y="4008613"/>
            <a:ext cx="6124575" cy="895350"/>
          </a:xfrm>
          <a:prstGeom prst="rect">
            <a:avLst/>
          </a:prstGeom>
        </p:spPr>
      </p:pic>
    </p:spTree>
    <p:extLst>
      <p:ext uri="{BB962C8B-B14F-4D97-AF65-F5344CB8AC3E}">
        <p14:creationId xmlns:p14="http://schemas.microsoft.com/office/powerpoint/2010/main" val="3763839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942C9-8F2F-44D1-8C4A-1728FDF3C984}"/>
              </a:ext>
            </a:extLst>
          </p:cNvPr>
          <p:cNvSpPr>
            <a:spLocks noGrp="1"/>
          </p:cNvSpPr>
          <p:nvPr>
            <p:ph type="ctrTitle"/>
          </p:nvPr>
        </p:nvSpPr>
        <p:spPr>
          <a:xfrm>
            <a:off x="1552136" y="286485"/>
            <a:ext cx="9144000" cy="1679510"/>
          </a:xfrm>
        </p:spPr>
        <p:txBody>
          <a:bodyPr/>
          <a:lstStyle/>
          <a:p>
            <a:pPr algn="ctr"/>
            <a:r>
              <a:rPr lang="en-US" b="1" dirty="0">
                <a:effectLst>
                  <a:outerShdw blurRad="38100" dist="38100" dir="2700000" algn="tl">
                    <a:srgbClr val="000000">
                      <a:alpha val="43137"/>
                    </a:srgbClr>
                  </a:outerShdw>
                </a:effectLst>
                <a:latin typeface="+mn-lt"/>
              </a:rPr>
              <a:t>California</a:t>
            </a:r>
            <a:r>
              <a:rPr lang="en-US" b="1" dirty="0">
                <a:latin typeface="+mn-lt"/>
              </a:rPr>
              <a:t> </a:t>
            </a:r>
            <a:r>
              <a:rPr lang="en-US" b="1" dirty="0">
                <a:effectLst>
                  <a:outerShdw blurRad="38100" dist="38100" dir="2700000" algn="tl">
                    <a:srgbClr val="000000">
                      <a:alpha val="43137"/>
                    </a:srgbClr>
                  </a:outerShdw>
                </a:effectLst>
                <a:latin typeface="+mn-lt"/>
              </a:rPr>
              <a:t>Department</a:t>
            </a:r>
            <a:r>
              <a:rPr lang="en-US" b="1" dirty="0">
                <a:latin typeface="+mn-lt"/>
              </a:rPr>
              <a:t> </a:t>
            </a:r>
            <a:br>
              <a:rPr lang="en-US" b="1" dirty="0">
                <a:latin typeface="+mn-lt"/>
              </a:rPr>
            </a:br>
            <a:r>
              <a:rPr lang="en-US" b="1" dirty="0">
                <a:effectLst>
                  <a:outerShdw blurRad="38100" dist="38100" dir="2700000" algn="tl">
                    <a:srgbClr val="000000">
                      <a:alpha val="43137"/>
                    </a:srgbClr>
                  </a:outerShdw>
                </a:effectLst>
                <a:latin typeface="+mn-lt"/>
              </a:rPr>
              <a:t>of</a:t>
            </a:r>
            <a:r>
              <a:rPr lang="en-US" b="1" dirty="0">
                <a:latin typeface="+mn-lt"/>
              </a:rPr>
              <a:t> </a:t>
            </a:r>
            <a:r>
              <a:rPr lang="en-US" b="1" dirty="0">
                <a:effectLst>
                  <a:outerShdw blurRad="38100" dist="38100" dir="2700000" algn="tl">
                    <a:srgbClr val="000000">
                      <a:alpha val="43137"/>
                    </a:srgbClr>
                  </a:outerShdw>
                </a:effectLst>
                <a:latin typeface="+mn-lt"/>
              </a:rPr>
              <a:t>Insurance</a:t>
            </a:r>
          </a:p>
        </p:txBody>
      </p:sp>
      <p:pic>
        <p:nvPicPr>
          <p:cNvPr id="9" name="Picture 8">
            <a:extLst>
              <a:ext uri="{FF2B5EF4-FFF2-40B4-BE49-F238E27FC236}">
                <a16:creationId xmlns:a16="http://schemas.microsoft.com/office/drawing/2014/main" id="{9E6895D4-14DF-416F-BBC7-5FF1EBA27B63}"/>
              </a:ext>
            </a:extLst>
          </p:cNvPr>
          <p:cNvPicPr>
            <a:picLocks noChangeAspect="1"/>
          </p:cNvPicPr>
          <p:nvPr/>
        </p:nvPicPr>
        <p:blipFill>
          <a:blip r:embed="rId3"/>
          <a:stretch>
            <a:fillRect/>
          </a:stretch>
        </p:blipFill>
        <p:spPr>
          <a:xfrm>
            <a:off x="5147558" y="2466413"/>
            <a:ext cx="1920240" cy="1994095"/>
          </a:xfrm>
          <a:prstGeom prst="rect">
            <a:avLst/>
          </a:prstGeom>
        </p:spPr>
      </p:pic>
      <p:sp>
        <p:nvSpPr>
          <p:cNvPr id="10" name="TextBox 9">
            <a:extLst>
              <a:ext uri="{FF2B5EF4-FFF2-40B4-BE49-F238E27FC236}">
                <a16:creationId xmlns:a16="http://schemas.microsoft.com/office/drawing/2014/main" id="{1CAE64DC-6FC7-4C05-AA41-7F599E5044DC}"/>
              </a:ext>
            </a:extLst>
          </p:cNvPr>
          <p:cNvSpPr txBox="1"/>
          <p:nvPr/>
        </p:nvSpPr>
        <p:spPr>
          <a:xfrm>
            <a:off x="1538068" y="4699664"/>
            <a:ext cx="9156986" cy="1779813"/>
          </a:xfrm>
          <a:prstGeom prst="rect">
            <a:avLst/>
          </a:prstGeom>
          <a:noFill/>
        </p:spPr>
        <p:txBody>
          <a:bodyPr wrap="square" rtlCol="0">
            <a:spAutoFit/>
          </a:bodyPr>
          <a:lstStyle/>
          <a:p>
            <a:pPr algn="ctr" defTabSz="342900"/>
            <a:r>
              <a:rPr lang="en-US" sz="3200" b="1" i="1" dirty="0">
                <a:solidFill>
                  <a:prstClr val="white"/>
                </a:solidFill>
                <a:latin typeface="Calibri" panose="020F0502020204030204"/>
              </a:rPr>
              <a:t>Armine Sargsyan</a:t>
            </a:r>
          </a:p>
          <a:p>
            <a:pPr algn="ctr" defTabSz="342900"/>
            <a:r>
              <a:rPr lang="en-US" sz="3200" i="1" dirty="0">
                <a:solidFill>
                  <a:prstClr val="white"/>
                </a:solidFill>
                <a:latin typeface="Calibri" panose="020F0502020204030204"/>
              </a:rPr>
              <a:t>Outreach Analyst</a:t>
            </a:r>
            <a:endParaRPr lang="en-US" sz="2400" i="1" dirty="0">
              <a:solidFill>
                <a:prstClr val="white"/>
              </a:solidFill>
              <a:latin typeface="Calibri" panose="020F0502020204030204"/>
            </a:endParaRPr>
          </a:p>
          <a:p>
            <a:pPr algn="ctr" defTabSz="342900"/>
            <a:r>
              <a:rPr lang="en-US" sz="3200" i="1" dirty="0">
                <a:solidFill>
                  <a:prstClr val="white"/>
                </a:solidFill>
                <a:latin typeface="Calibri" panose="020F0502020204030204"/>
              </a:rPr>
              <a:t>Community Relations &amp; Outreach</a:t>
            </a:r>
          </a:p>
          <a:p>
            <a:pPr algn="ctr" defTabSz="342900"/>
            <a:endParaRPr lang="en-US" sz="1050" i="1" dirty="0">
              <a:solidFill>
                <a:prstClr val="white"/>
              </a:solidFill>
              <a:latin typeface="Calibri" panose="020F0502020204030204"/>
            </a:endParaRPr>
          </a:p>
        </p:txBody>
      </p:sp>
      <p:pic>
        <p:nvPicPr>
          <p:cNvPr id="7" name="Picture 6"/>
          <p:cNvPicPr>
            <a:picLocks noChangeAspect="1"/>
          </p:cNvPicPr>
          <p:nvPr/>
        </p:nvPicPr>
        <p:blipFill>
          <a:blip r:embed="rId4"/>
          <a:stretch>
            <a:fillRect/>
          </a:stretch>
        </p:blipFill>
        <p:spPr>
          <a:xfrm>
            <a:off x="1524000" y="6479477"/>
            <a:ext cx="9156986" cy="493819"/>
          </a:xfrm>
          <a:prstGeom prst="rect">
            <a:avLst/>
          </a:prstGeom>
        </p:spPr>
      </p:pic>
    </p:spTree>
    <p:extLst>
      <p:ext uri="{BB962C8B-B14F-4D97-AF65-F5344CB8AC3E}">
        <p14:creationId xmlns:p14="http://schemas.microsoft.com/office/powerpoint/2010/main" val="3575904844"/>
      </p:ext>
    </p:extLst>
  </p:cSld>
  <p:clrMapOvr>
    <a:masterClrMapping/>
  </p:clrMapOvr>
  <mc:AlternateContent xmlns:mc="http://schemas.openxmlformats.org/markup-compatibility/2006" xmlns:p14="http://schemas.microsoft.com/office/powerpoint/2010/main">
    <mc:Choice Requires="p14">
      <p:transition spd="slow" p14:dur="2000" advTm="18235"/>
    </mc:Choice>
    <mc:Fallback xmlns="">
      <p:transition spd="slow" advTm="18235"/>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and Round Single Corner Rectangle 2"/>
          <p:cNvSpPr/>
          <p:nvPr/>
        </p:nvSpPr>
        <p:spPr>
          <a:xfrm>
            <a:off x="2395365" y="752028"/>
            <a:ext cx="7387203" cy="781350"/>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DE53D086-BC31-433D-9DDD-115BAA8F07F2}"/>
              </a:ext>
            </a:extLst>
          </p:cNvPr>
          <p:cNvSpPr>
            <a:spLocks noGrp="1"/>
          </p:cNvSpPr>
          <p:nvPr>
            <p:ph type="title"/>
          </p:nvPr>
        </p:nvSpPr>
        <p:spPr>
          <a:xfrm>
            <a:off x="2396198" y="729728"/>
            <a:ext cx="7400439" cy="920030"/>
          </a:xfrm>
        </p:spPr>
        <p:txBody>
          <a:bodyPr>
            <a:normAutofit/>
          </a:bodyPr>
          <a:lstStyle/>
          <a:p>
            <a:r>
              <a:rPr lang="en-US" sz="3600" dirty="0">
                <a:latin typeface="Bernard MT Condensed" panose="02050806060905020404" pitchFamily="18" charset="0"/>
              </a:rPr>
              <a:t>California Department of Insurance (CDI)</a:t>
            </a:r>
          </a:p>
        </p:txBody>
      </p:sp>
      <p:pic>
        <p:nvPicPr>
          <p:cNvPr id="5" name="Content Placeholder 4">
            <a:extLst>
              <a:ext uri="{FF2B5EF4-FFF2-40B4-BE49-F238E27FC236}">
                <a16:creationId xmlns:a16="http://schemas.microsoft.com/office/drawing/2014/main" id="{92E7813F-6DD8-4157-87BB-9F6F0AC34D16}"/>
              </a:ext>
            </a:extLst>
          </p:cNvPr>
          <p:cNvPicPr>
            <a:picLocks noGrp="1" noChangeAspect="1"/>
          </p:cNvPicPr>
          <p:nvPr>
            <p:ph idx="1"/>
          </p:nvPr>
        </p:nvPicPr>
        <p:blipFill>
          <a:blip r:embed="rId3"/>
          <a:stretch>
            <a:fillRect/>
          </a:stretch>
        </p:blipFill>
        <p:spPr>
          <a:xfrm>
            <a:off x="9881044" y="64292"/>
            <a:ext cx="662264" cy="687736"/>
          </a:xfrm>
        </p:spPr>
      </p:pic>
      <p:sp>
        <p:nvSpPr>
          <p:cNvPr id="6" name="TextBox 5">
            <a:extLst>
              <a:ext uri="{FF2B5EF4-FFF2-40B4-BE49-F238E27FC236}">
                <a16:creationId xmlns:a16="http://schemas.microsoft.com/office/drawing/2014/main" id="{6B052EF0-4A6E-4341-99BC-6AAE49EAFB75}"/>
              </a:ext>
            </a:extLst>
          </p:cNvPr>
          <p:cNvSpPr txBox="1"/>
          <p:nvPr/>
        </p:nvSpPr>
        <p:spPr>
          <a:xfrm>
            <a:off x="1984373" y="1318816"/>
            <a:ext cx="8108992" cy="4501232"/>
          </a:xfrm>
          <a:prstGeom prst="rect">
            <a:avLst/>
          </a:prstGeom>
          <a:noFill/>
        </p:spPr>
        <p:txBody>
          <a:bodyPr wrap="square" rtlCol="0">
            <a:spAutoFit/>
          </a:bodyPr>
          <a:lstStyle/>
          <a:p>
            <a:pPr defTabSz="342900">
              <a:defRPr/>
            </a:pPr>
            <a:endParaRPr lang="en-US" sz="2700" b="1" dirty="0">
              <a:solidFill>
                <a:prstClr val="white"/>
              </a:solidFill>
              <a:latin typeface="Calibri" panose="020F0502020204030204"/>
            </a:endParaRPr>
          </a:p>
          <a:p>
            <a:pPr marL="214313" indent="-214313" defTabSz="342900">
              <a:buFont typeface="Arial" panose="020B0604020202020204" pitchFamily="34" charset="0"/>
              <a:buChar char="•"/>
              <a:defRPr/>
            </a:pPr>
            <a:endParaRPr lang="en-US" sz="2700" b="1" dirty="0">
              <a:solidFill>
                <a:prstClr val="white"/>
              </a:solidFill>
              <a:latin typeface="Calibri" panose="020F0502020204030204"/>
            </a:endParaRPr>
          </a:p>
          <a:p>
            <a:pPr marL="214313" indent="-214313" defTabSz="342900">
              <a:buFont typeface="Arial" panose="020B0604020202020204" pitchFamily="34" charset="0"/>
              <a:buChar char="•"/>
              <a:defRPr/>
            </a:pPr>
            <a:r>
              <a:rPr lang="en-US" sz="2800" dirty="0">
                <a:solidFill>
                  <a:prstClr val="white"/>
                </a:solidFill>
                <a:latin typeface="Calibri" panose="020F0502020204030204"/>
              </a:rPr>
              <a:t>State Agency</a:t>
            </a:r>
          </a:p>
          <a:p>
            <a:pPr defTabSz="342900">
              <a:defRPr/>
            </a:pPr>
            <a:endParaRPr lang="en-US" sz="1050" dirty="0">
              <a:solidFill>
                <a:prstClr val="white"/>
              </a:solidFill>
              <a:latin typeface="Calibri" panose="020F0502020204030204"/>
            </a:endParaRPr>
          </a:p>
          <a:p>
            <a:pPr marL="214313" indent="-214313" defTabSz="342900">
              <a:buFont typeface="Arial" panose="020B0604020202020204" pitchFamily="34" charset="0"/>
              <a:buChar char="•"/>
              <a:defRPr/>
            </a:pPr>
            <a:r>
              <a:rPr lang="en-US" sz="2800" dirty="0">
                <a:solidFill>
                  <a:prstClr val="white"/>
                </a:solidFill>
                <a:latin typeface="Calibri" panose="020F0502020204030204"/>
              </a:rPr>
              <a:t>Regulate all lines of insurance</a:t>
            </a:r>
          </a:p>
          <a:p>
            <a:pPr defTabSz="342900">
              <a:defRPr/>
            </a:pPr>
            <a:endParaRPr lang="en-US" sz="1000" dirty="0">
              <a:solidFill>
                <a:prstClr val="white"/>
              </a:solidFill>
              <a:latin typeface="Calibri" panose="020F0502020204030204"/>
            </a:endParaRPr>
          </a:p>
          <a:p>
            <a:pPr marL="214313" indent="-214313" defTabSz="342900">
              <a:buFont typeface="Arial" panose="020B0604020202020204" pitchFamily="34" charset="0"/>
              <a:buChar char="•"/>
              <a:defRPr/>
            </a:pPr>
            <a:r>
              <a:rPr lang="en-US" sz="2800" dirty="0">
                <a:solidFill>
                  <a:prstClr val="white"/>
                </a:solidFill>
                <a:latin typeface="Calibri" panose="020F0502020204030204"/>
              </a:rPr>
              <a:t>Regulate Insurance Companies, Agents, &amp; Brokers</a:t>
            </a:r>
          </a:p>
          <a:p>
            <a:pPr defTabSz="342900">
              <a:defRPr/>
            </a:pPr>
            <a:endParaRPr lang="en-US" sz="1000" dirty="0">
              <a:solidFill>
                <a:prstClr val="white"/>
              </a:solidFill>
              <a:latin typeface="Calibri" panose="020F0502020204030204"/>
            </a:endParaRPr>
          </a:p>
          <a:p>
            <a:pPr marL="214313" indent="-214313" defTabSz="342900">
              <a:buFont typeface="Arial" panose="020B0604020202020204" pitchFamily="34" charset="0"/>
              <a:buChar char="•"/>
              <a:defRPr/>
            </a:pPr>
            <a:r>
              <a:rPr lang="en-US" sz="2800" dirty="0">
                <a:solidFill>
                  <a:prstClr val="white"/>
                </a:solidFill>
                <a:latin typeface="Calibri" panose="020F0502020204030204"/>
              </a:rPr>
              <a:t>Protect consumers from fraud and abuse</a:t>
            </a:r>
          </a:p>
          <a:p>
            <a:pPr defTabSz="342900">
              <a:defRPr/>
            </a:pPr>
            <a:endParaRPr lang="en-US" sz="1000" dirty="0">
              <a:solidFill>
                <a:prstClr val="white"/>
              </a:solidFill>
              <a:latin typeface="Calibri" panose="020F0502020204030204"/>
            </a:endParaRPr>
          </a:p>
          <a:p>
            <a:pPr marL="214313" indent="-214313" defTabSz="342900">
              <a:buFont typeface="Arial" panose="020B0604020202020204" pitchFamily="34" charset="0"/>
              <a:buChar char="•"/>
              <a:defRPr/>
            </a:pPr>
            <a:r>
              <a:rPr lang="en-US" sz="2800" dirty="0">
                <a:solidFill>
                  <a:prstClr val="white"/>
                </a:solidFill>
                <a:latin typeface="Calibri" panose="020F0502020204030204"/>
              </a:rPr>
              <a:t>California is the </a:t>
            </a:r>
            <a:r>
              <a:rPr lang="en-US" sz="2800" i="1" dirty="0">
                <a:solidFill>
                  <a:prstClr val="white"/>
                </a:solidFill>
                <a:latin typeface="Calibri" panose="020F0502020204030204"/>
              </a:rPr>
              <a:t>largest</a:t>
            </a:r>
            <a:r>
              <a:rPr lang="en-US" sz="2800" dirty="0">
                <a:solidFill>
                  <a:prstClr val="white"/>
                </a:solidFill>
                <a:latin typeface="Calibri" panose="020F0502020204030204"/>
              </a:rPr>
              <a:t> insurance market in the U.S.</a:t>
            </a:r>
          </a:p>
          <a:p>
            <a:pPr marL="671513" lvl="1" indent="-214313" defTabSz="342900">
              <a:buFont typeface="Arial" panose="020B0604020202020204" pitchFamily="34" charset="0"/>
              <a:buChar char="•"/>
              <a:defRPr/>
            </a:pPr>
            <a:r>
              <a:rPr lang="en-US" sz="2800" dirty="0">
                <a:solidFill>
                  <a:prstClr val="white"/>
                </a:solidFill>
                <a:latin typeface="Calibri" panose="020F0502020204030204"/>
              </a:rPr>
              <a:t>$340 billion collected annually in premiums</a:t>
            </a:r>
          </a:p>
          <a:p>
            <a:pPr marL="214313" indent="-214313" defTabSz="342900">
              <a:buFont typeface="Arial" panose="020B0604020202020204" pitchFamily="34" charset="0"/>
              <a:buChar char="•"/>
              <a:defRPr/>
            </a:pPr>
            <a:endParaRPr lang="en-US" sz="2400" b="1" dirty="0">
              <a:solidFill>
                <a:prstClr val="white"/>
              </a:solidFill>
              <a:latin typeface="Calibri" panose="020F0502020204030204"/>
            </a:endParaRPr>
          </a:p>
        </p:txBody>
      </p:sp>
      <p:pic>
        <p:nvPicPr>
          <p:cNvPr id="7" name="Picture 6"/>
          <p:cNvPicPr>
            <a:picLocks noChangeAspect="1"/>
          </p:cNvPicPr>
          <p:nvPr/>
        </p:nvPicPr>
        <p:blipFill>
          <a:blip r:embed="rId4"/>
          <a:stretch>
            <a:fillRect/>
          </a:stretch>
        </p:blipFill>
        <p:spPr>
          <a:xfrm>
            <a:off x="1524000" y="6479477"/>
            <a:ext cx="9156986" cy="493819"/>
          </a:xfrm>
          <a:prstGeom prst="rect">
            <a:avLst/>
          </a:prstGeom>
        </p:spPr>
      </p:pic>
    </p:spTree>
    <p:extLst>
      <p:ext uri="{BB962C8B-B14F-4D97-AF65-F5344CB8AC3E}">
        <p14:creationId xmlns:p14="http://schemas.microsoft.com/office/powerpoint/2010/main" val="620523647"/>
      </p:ext>
    </p:extLst>
  </p:cSld>
  <p:clrMapOvr>
    <a:masterClrMapping/>
  </p:clrMapOvr>
  <mc:AlternateContent xmlns:mc="http://schemas.openxmlformats.org/markup-compatibility/2006" xmlns:p14="http://schemas.microsoft.com/office/powerpoint/2010/main">
    <mc:Choice Requires="p14">
      <p:transition spd="slow" p14:dur="2000" advTm="23459"/>
    </mc:Choice>
    <mc:Fallback xmlns="">
      <p:transition spd="slow" advTm="23459"/>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and Round Single Corner Rectangle 4"/>
          <p:cNvSpPr/>
          <p:nvPr/>
        </p:nvSpPr>
        <p:spPr>
          <a:xfrm>
            <a:off x="2138584" y="508419"/>
            <a:ext cx="6618843" cy="867933"/>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 name="Title 1"/>
          <p:cNvSpPr>
            <a:spLocks noGrp="1"/>
          </p:cNvSpPr>
          <p:nvPr>
            <p:ph type="title"/>
          </p:nvPr>
        </p:nvSpPr>
        <p:spPr>
          <a:xfrm>
            <a:off x="2152651" y="339602"/>
            <a:ext cx="6689182" cy="1264854"/>
          </a:xfrm>
        </p:spPr>
        <p:txBody>
          <a:bodyPr>
            <a:normAutofit/>
          </a:bodyPr>
          <a:lstStyle/>
          <a:p>
            <a:r>
              <a:rPr lang="en-US" sz="3600" dirty="0">
                <a:latin typeface="Bernard MT Condensed" panose="02050806060905020404" pitchFamily="18" charset="0"/>
              </a:rPr>
              <a:t>Actions Taken by Commissioner Lara</a:t>
            </a:r>
          </a:p>
        </p:txBody>
      </p:sp>
      <p:sp>
        <p:nvSpPr>
          <p:cNvPr id="3" name="Content Placeholder 2"/>
          <p:cNvSpPr>
            <a:spLocks noGrp="1"/>
          </p:cNvSpPr>
          <p:nvPr>
            <p:ph idx="1"/>
          </p:nvPr>
        </p:nvSpPr>
        <p:spPr>
          <a:xfrm>
            <a:off x="1933192" y="1702933"/>
            <a:ext cx="7156236" cy="4258975"/>
          </a:xfrm>
        </p:spPr>
        <p:txBody>
          <a:bodyPr>
            <a:normAutofit/>
          </a:bodyPr>
          <a:lstStyle/>
          <a:p>
            <a:r>
              <a:rPr lang="en-US" sz="2800" dirty="0"/>
              <a:t>Reached over 40,000 </a:t>
            </a:r>
            <a:r>
              <a:rPr lang="en-US" sz="2800" b="1" u="sng" dirty="0"/>
              <a:t>consumers</a:t>
            </a:r>
            <a:r>
              <a:rPr lang="en-US" sz="2800" u="sng" dirty="0"/>
              <a:t> </a:t>
            </a:r>
            <a:r>
              <a:rPr lang="en-US" sz="2800" dirty="0"/>
              <a:t>in 2021 through </a:t>
            </a:r>
            <a:r>
              <a:rPr lang="en-US" sz="2800" b="1" u="sng" dirty="0"/>
              <a:t>275 Virtual Town Halls</a:t>
            </a:r>
            <a:r>
              <a:rPr lang="en-US" sz="2800" dirty="0"/>
              <a:t>, briefings and events to assist during the pandemic.</a:t>
            </a:r>
          </a:p>
          <a:p>
            <a:pPr marL="0" indent="0">
              <a:buNone/>
            </a:pPr>
            <a:endParaRPr lang="en-US" sz="1000" dirty="0"/>
          </a:p>
          <a:p>
            <a:r>
              <a:rPr lang="en-US" sz="2800" dirty="0"/>
              <a:t>Financial relief – </a:t>
            </a:r>
            <a:r>
              <a:rPr lang="en-US" sz="2800" b="1" u="sng" dirty="0"/>
              <a:t>$3 Billion</a:t>
            </a:r>
            <a:r>
              <a:rPr lang="en-US" sz="2800" u="sng" dirty="0"/>
              <a:t> </a:t>
            </a:r>
            <a:r>
              <a:rPr lang="en-US" sz="2800" b="1" u="sng" dirty="0"/>
              <a:t>in premium refunds </a:t>
            </a:r>
            <a:r>
              <a:rPr lang="en-US" sz="2800" dirty="0"/>
              <a:t>for motorists, largest in the country.</a:t>
            </a:r>
          </a:p>
          <a:p>
            <a:pPr marL="0" indent="0">
              <a:buNone/>
            </a:pPr>
            <a:endParaRPr lang="en-US" sz="1000" dirty="0"/>
          </a:p>
          <a:p>
            <a:r>
              <a:rPr lang="en-US" sz="2800" dirty="0"/>
              <a:t>More than </a:t>
            </a:r>
            <a:r>
              <a:rPr lang="en-US" sz="2800" b="1" u="sng" dirty="0"/>
              <a:t>$134 million recovered for Californians</a:t>
            </a:r>
            <a:r>
              <a:rPr lang="en-US" sz="2800" b="1" dirty="0"/>
              <a:t> </a:t>
            </a:r>
            <a:r>
              <a:rPr lang="en-US" sz="2800" dirty="0"/>
              <a:t>in 2021 through investigation of 40,000 consumer complaints into insurance company practices. </a:t>
            </a:r>
          </a:p>
          <a:p>
            <a:endParaRPr lang="en-US" dirty="0"/>
          </a:p>
          <a:p>
            <a:endParaRPr lang="en-US" dirty="0"/>
          </a:p>
        </p:txBody>
      </p:sp>
      <p:pic>
        <p:nvPicPr>
          <p:cNvPr id="4"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3"/>
          <a:stretch>
            <a:fillRect/>
          </a:stretch>
        </p:blipFill>
        <p:spPr>
          <a:xfrm>
            <a:off x="9866289" y="68954"/>
            <a:ext cx="662264" cy="68773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7755"/>
          <a:stretch/>
        </p:blipFill>
        <p:spPr>
          <a:xfrm>
            <a:off x="8982512" y="1285527"/>
            <a:ext cx="1442120" cy="1720380"/>
          </a:xfrm>
          <a:prstGeom prst="rect">
            <a:avLst/>
          </a:prstGeom>
        </p:spPr>
      </p:pic>
      <p:pic>
        <p:nvPicPr>
          <p:cNvPr id="7" name="Picture 6"/>
          <p:cNvPicPr>
            <a:picLocks noChangeAspect="1"/>
          </p:cNvPicPr>
          <p:nvPr/>
        </p:nvPicPr>
        <p:blipFill>
          <a:blip r:embed="rId5"/>
          <a:stretch>
            <a:fillRect/>
          </a:stretch>
        </p:blipFill>
        <p:spPr>
          <a:xfrm>
            <a:off x="1524000" y="6479477"/>
            <a:ext cx="9156986" cy="493819"/>
          </a:xfrm>
          <a:prstGeom prst="rect">
            <a:avLst/>
          </a:prstGeom>
        </p:spPr>
      </p:pic>
    </p:spTree>
    <p:extLst>
      <p:ext uri="{BB962C8B-B14F-4D97-AF65-F5344CB8AC3E}">
        <p14:creationId xmlns:p14="http://schemas.microsoft.com/office/powerpoint/2010/main" val="484411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and Round Single Corner Rectangle 3"/>
          <p:cNvSpPr/>
          <p:nvPr/>
        </p:nvSpPr>
        <p:spPr>
          <a:xfrm>
            <a:off x="2527865" y="647118"/>
            <a:ext cx="6911183" cy="812854"/>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a:solidFill>
                  <a:prstClr val="white"/>
                </a:solidFill>
                <a:latin typeface="Bernard MT Condensed" panose="02050806060905020404" pitchFamily="18" charset="0"/>
              </a:rPr>
              <a:t>What Seniors Need to Know</a:t>
            </a:r>
          </a:p>
        </p:txBody>
      </p:sp>
      <p:pic>
        <p:nvPicPr>
          <p:cNvPr id="5"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3"/>
          <a:stretch>
            <a:fillRect/>
          </a:stretch>
        </p:blipFill>
        <p:spPr>
          <a:xfrm>
            <a:off x="9866289" y="68954"/>
            <a:ext cx="662264" cy="687736"/>
          </a:xfrm>
          <a:prstGeom prst="rect">
            <a:avLst/>
          </a:prstGeom>
        </p:spPr>
      </p:pic>
      <p:pic>
        <p:nvPicPr>
          <p:cNvPr id="6" name="Picture 5"/>
          <p:cNvPicPr>
            <a:picLocks noChangeAspect="1"/>
          </p:cNvPicPr>
          <p:nvPr/>
        </p:nvPicPr>
        <p:blipFill>
          <a:blip r:embed="rId4"/>
          <a:stretch>
            <a:fillRect/>
          </a:stretch>
        </p:blipFill>
        <p:spPr>
          <a:xfrm>
            <a:off x="1524000" y="6479477"/>
            <a:ext cx="9156986" cy="493819"/>
          </a:xfrm>
          <a:prstGeom prst="rect">
            <a:avLst/>
          </a:prstGeom>
        </p:spPr>
      </p:pic>
      <p:sp>
        <p:nvSpPr>
          <p:cNvPr id="2" name="Content Placeholder 1"/>
          <p:cNvSpPr>
            <a:spLocks noGrp="1"/>
          </p:cNvSpPr>
          <p:nvPr>
            <p:ph idx="1"/>
          </p:nvPr>
        </p:nvSpPr>
        <p:spPr>
          <a:xfrm>
            <a:off x="2159143" y="1595195"/>
            <a:ext cx="8185300" cy="2287491"/>
          </a:xfrm>
        </p:spPr>
        <p:txBody>
          <a:bodyPr>
            <a:normAutofit/>
          </a:bodyPr>
          <a:lstStyle/>
          <a:p>
            <a:r>
              <a:rPr lang="en-US" sz="2800" dirty="0"/>
              <a:t>Seniors are the largest population targeted for scams</a:t>
            </a:r>
          </a:p>
          <a:p>
            <a:endParaRPr lang="en-US" sz="700" dirty="0"/>
          </a:p>
          <a:p>
            <a:r>
              <a:rPr lang="en-US" sz="2800" dirty="0"/>
              <a:t>Why are seniors big targets?</a:t>
            </a:r>
          </a:p>
          <a:p>
            <a:endParaRPr lang="en-US" dirty="0"/>
          </a:p>
          <a:p>
            <a:endParaRPr lang="en-US" dirty="0"/>
          </a:p>
        </p:txBody>
      </p:sp>
      <p:pic>
        <p:nvPicPr>
          <p:cNvPr id="3" name="Picture 2">
            <a:extLst>
              <a:ext uri="{FF2B5EF4-FFF2-40B4-BE49-F238E27FC236}">
                <a16:creationId xmlns:a16="http://schemas.microsoft.com/office/drawing/2014/main" id="{EE4FF195-F882-4EA1-980A-8573771C6607}"/>
              </a:ext>
            </a:extLst>
          </p:cNvPr>
          <p:cNvPicPr>
            <a:picLocks noChangeAspect="1"/>
          </p:cNvPicPr>
          <p:nvPr/>
        </p:nvPicPr>
        <p:blipFill>
          <a:blip r:embed="rId5"/>
          <a:stretch>
            <a:fillRect/>
          </a:stretch>
        </p:blipFill>
        <p:spPr>
          <a:xfrm>
            <a:off x="3298288" y="2944462"/>
            <a:ext cx="5595424" cy="3357255"/>
          </a:xfrm>
          <a:prstGeom prst="rect">
            <a:avLst/>
          </a:prstGeom>
        </p:spPr>
      </p:pic>
    </p:spTree>
    <p:extLst>
      <p:ext uri="{BB962C8B-B14F-4D97-AF65-F5344CB8AC3E}">
        <p14:creationId xmlns:p14="http://schemas.microsoft.com/office/powerpoint/2010/main" val="3650637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0106" y="2701208"/>
            <a:ext cx="3296236" cy="2940774"/>
          </a:xfrm>
        </p:spPr>
        <p:txBody>
          <a:bodyPr>
            <a:normAutofit/>
          </a:bodyPr>
          <a:lstStyle/>
          <a:p>
            <a:pPr marL="214313" indent="-214313" defTabSz="342900">
              <a:defRPr/>
            </a:pPr>
            <a:r>
              <a:rPr lang="en-US" sz="2800" dirty="0">
                <a:solidFill>
                  <a:prstClr val="white"/>
                </a:solidFill>
              </a:rPr>
              <a:t>What is it? </a:t>
            </a:r>
          </a:p>
          <a:p>
            <a:pPr marL="214313" indent="-214313" defTabSz="342900">
              <a:defRPr/>
            </a:pPr>
            <a:r>
              <a:rPr lang="en-US" sz="2800" dirty="0">
                <a:solidFill>
                  <a:prstClr val="white"/>
                </a:solidFill>
              </a:rPr>
              <a:t>Is it RIGHT for you?</a:t>
            </a:r>
          </a:p>
          <a:p>
            <a:pPr marL="557213" lvl="1" indent="-214313" defTabSz="342900">
              <a:defRPr/>
            </a:pPr>
            <a:r>
              <a:rPr lang="en-US" sz="2800" dirty="0"/>
              <a:t>Pros</a:t>
            </a:r>
          </a:p>
          <a:p>
            <a:pPr marL="557213" lvl="1" indent="-214313" defTabSz="342900">
              <a:defRPr/>
            </a:pPr>
            <a:r>
              <a:rPr lang="en-US" sz="2800" dirty="0"/>
              <a:t>Cons </a:t>
            </a:r>
            <a:endParaRPr lang="en-US" sz="2500" dirty="0"/>
          </a:p>
        </p:txBody>
      </p:sp>
      <p:sp>
        <p:nvSpPr>
          <p:cNvPr id="4" name="Snip and Round Single Corner Rectangle 3"/>
          <p:cNvSpPr/>
          <p:nvPr/>
        </p:nvSpPr>
        <p:spPr>
          <a:xfrm>
            <a:off x="2595572" y="697621"/>
            <a:ext cx="7013843" cy="70788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defTabSz="914400">
              <a:lnSpc>
                <a:spcPct val="70000"/>
              </a:lnSpc>
              <a:defRPr/>
            </a:pPr>
            <a:r>
              <a:rPr lang="en-US" sz="3600" dirty="0">
                <a:solidFill>
                  <a:prstClr val="white"/>
                </a:solidFill>
                <a:latin typeface="Bernard MT Condensed" panose="02050806060905020404" pitchFamily="18" charset="0"/>
              </a:rPr>
              <a:t>Most Common Insurance Fraud</a:t>
            </a:r>
          </a:p>
        </p:txBody>
      </p:sp>
      <p:pic>
        <p:nvPicPr>
          <p:cNvPr id="5"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3"/>
          <a:stretch>
            <a:fillRect/>
          </a:stretch>
        </p:blipFill>
        <p:spPr>
          <a:xfrm>
            <a:off x="9866289" y="68954"/>
            <a:ext cx="662264" cy="687736"/>
          </a:xfrm>
          <a:prstGeom prst="rect">
            <a:avLst/>
          </a:prstGeom>
        </p:spPr>
      </p:pic>
      <p:pic>
        <p:nvPicPr>
          <p:cNvPr id="6" name="Picture 5"/>
          <p:cNvPicPr>
            <a:picLocks noChangeAspect="1"/>
          </p:cNvPicPr>
          <p:nvPr/>
        </p:nvPicPr>
        <p:blipFill>
          <a:blip r:embed="rId4"/>
          <a:stretch>
            <a:fillRect/>
          </a:stretch>
        </p:blipFill>
        <p:spPr>
          <a:xfrm>
            <a:off x="1524000" y="6479477"/>
            <a:ext cx="9156986" cy="493819"/>
          </a:xfrm>
          <a:prstGeom prst="rect">
            <a:avLst/>
          </a:prstGeom>
        </p:spPr>
      </p:pic>
      <p:sp>
        <p:nvSpPr>
          <p:cNvPr id="7" name="TextBox 1"/>
          <p:cNvSpPr txBox="1">
            <a:spLocks noChangeArrowheads="1"/>
          </p:cNvSpPr>
          <p:nvPr/>
        </p:nvSpPr>
        <p:spPr bwMode="auto">
          <a:xfrm>
            <a:off x="2237056" y="1868920"/>
            <a:ext cx="28320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a:spcBef>
                <a:spcPct val="0"/>
              </a:spcBef>
              <a:buNone/>
            </a:pPr>
            <a:r>
              <a:rPr lang="en-US" altLang="en-US" sz="2800" b="1" u="sng" dirty="0">
                <a:solidFill>
                  <a:srgbClr val="EBDDC3"/>
                </a:solidFill>
                <a:latin typeface="Calibri  "/>
              </a:rPr>
              <a:t>ANNUITIES</a:t>
            </a:r>
          </a:p>
        </p:txBody>
      </p:sp>
      <p:pic>
        <p:nvPicPr>
          <p:cNvPr id="2" name="Picture 1">
            <a:extLst>
              <a:ext uri="{FF2B5EF4-FFF2-40B4-BE49-F238E27FC236}">
                <a16:creationId xmlns:a16="http://schemas.microsoft.com/office/drawing/2014/main" id="{464F2242-357D-4D1C-9400-260F76E6DBA5}"/>
              </a:ext>
            </a:extLst>
          </p:cNvPr>
          <p:cNvPicPr>
            <a:picLocks noChangeAspect="1"/>
          </p:cNvPicPr>
          <p:nvPr/>
        </p:nvPicPr>
        <p:blipFill>
          <a:blip r:embed="rId5"/>
          <a:stretch>
            <a:fillRect/>
          </a:stretch>
        </p:blipFill>
        <p:spPr>
          <a:xfrm>
            <a:off x="5236035" y="2138290"/>
            <a:ext cx="5279941" cy="3517761"/>
          </a:xfrm>
          <a:prstGeom prst="rect">
            <a:avLst/>
          </a:prstGeom>
        </p:spPr>
      </p:pic>
    </p:spTree>
    <p:extLst>
      <p:ext uri="{BB962C8B-B14F-4D97-AF65-F5344CB8AC3E}">
        <p14:creationId xmlns:p14="http://schemas.microsoft.com/office/powerpoint/2010/main" val="284528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84985" y="2474734"/>
            <a:ext cx="5373200" cy="4004742"/>
          </a:xfrm>
        </p:spPr>
        <p:txBody>
          <a:bodyPr/>
          <a:lstStyle/>
          <a:p>
            <a:r>
              <a:rPr lang="en-US" sz="2800" dirty="0"/>
              <a:t>Premium Theft</a:t>
            </a:r>
          </a:p>
          <a:p>
            <a:pPr marL="0" indent="0">
              <a:buNone/>
            </a:pPr>
            <a:endParaRPr lang="en-US" sz="1000" dirty="0"/>
          </a:p>
          <a:p>
            <a:r>
              <a:rPr lang="en-US" sz="2800"/>
              <a:t>Staged auto </a:t>
            </a:r>
            <a:r>
              <a:rPr lang="en-US" sz="2800" dirty="0"/>
              <a:t>accidents</a:t>
            </a:r>
          </a:p>
          <a:p>
            <a:endParaRPr lang="en-US" sz="1000" dirty="0"/>
          </a:p>
          <a:p>
            <a:r>
              <a:rPr lang="en-US" sz="2800" dirty="0"/>
              <a:t>COVID 19 Insurance Fraud</a:t>
            </a:r>
          </a:p>
          <a:p>
            <a:endParaRPr lang="en-US" dirty="0"/>
          </a:p>
        </p:txBody>
      </p:sp>
      <p:sp>
        <p:nvSpPr>
          <p:cNvPr id="4" name="Snip and Round Single Corner Rectangle 3"/>
          <p:cNvSpPr/>
          <p:nvPr/>
        </p:nvSpPr>
        <p:spPr>
          <a:xfrm>
            <a:off x="2677551" y="604577"/>
            <a:ext cx="6414868" cy="731855"/>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defTabSz="914400">
              <a:lnSpc>
                <a:spcPct val="70000"/>
              </a:lnSpc>
              <a:defRPr/>
            </a:pPr>
            <a:r>
              <a:rPr lang="en-US" sz="3600" dirty="0">
                <a:solidFill>
                  <a:prstClr val="white"/>
                </a:solidFill>
                <a:latin typeface="Bernard MT Condensed" panose="02050806060905020404" pitchFamily="18" charset="0"/>
              </a:rPr>
              <a:t>Common Insurance Scams</a:t>
            </a:r>
          </a:p>
        </p:txBody>
      </p:sp>
      <p:pic>
        <p:nvPicPr>
          <p:cNvPr id="6"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3"/>
          <a:stretch>
            <a:fillRect/>
          </a:stretch>
        </p:blipFill>
        <p:spPr>
          <a:xfrm>
            <a:off x="9866289" y="68954"/>
            <a:ext cx="662264" cy="687736"/>
          </a:xfrm>
          <a:prstGeom prst="rect">
            <a:avLst/>
          </a:prstGeom>
        </p:spPr>
      </p:pic>
      <p:pic>
        <p:nvPicPr>
          <p:cNvPr id="7" name="Picture 6"/>
          <p:cNvPicPr>
            <a:picLocks noChangeAspect="1"/>
          </p:cNvPicPr>
          <p:nvPr/>
        </p:nvPicPr>
        <p:blipFill>
          <a:blip r:embed="rId4"/>
          <a:stretch>
            <a:fillRect/>
          </a:stretch>
        </p:blipFill>
        <p:spPr>
          <a:xfrm>
            <a:off x="1524000" y="6479477"/>
            <a:ext cx="9156986" cy="493819"/>
          </a:xfrm>
          <a:prstGeom prst="rect">
            <a:avLst/>
          </a:prstGeom>
        </p:spPr>
      </p:pic>
      <p:pic>
        <p:nvPicPr>
          <p:cNvPr id="8" name="Picture 7" descr="S:\Stock Photos\Adobe Stock\car accident.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4378" y="2089346"/>
            <a:ext cx="3568575" cy="2975023"/>
          </a:xfrm>
          <a:prstGeom prst="rect">
            <a:avLst/>
          </a:prstGeom>
          <a:noFill/>
          <a:ln>
            <a:noFill/>
          </a:ln>
        </p:spPr>
      </p:pic>
    </p:spTree>
    <p:extLst>
      <p:ext uri="{BB962C8B-B14F-4D97-AF65-F5344CB8AC3E}">
        <p14:creationId xmlns:p14="http://schemas.microsoft.com/office/powerpoint/2010/main" val="3538112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F1902D8-91CD-45B4-8A38-4F2203C417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1593" y="4139218"/>
            <a:ext cx="4432553" cy="2221553"/>
          </a:xfrm>
        </p:spPr>
      </p:pic>
      <p:sp>
        <p:nvSpPr>
          <p:cNvPr id="4" name="Snip and Round Single Corner Rectangle 3"/>
          <p:cNvSpPr/>
          <p:nvPr/>
        </p:nvSpPr>
        <p:spPr>
          <a:xfrm>
            <a:off x="3072293" y="578168"/>
            <a:ext cx="5889824" cy="68773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defTabSz="914400">
              <a:lnSpc>
                <a:spcPct val="70000"/>
              </a:lnSpc>
              <a:defRPr/>
            </a:pPr>
            <a:r>
              <a:rPr lang="en-US" sz="3600" dirty="0">
                <a:solidFill>
                  <a:prstClr val="white"/>
                </a:solidFill>
                <a:latin typeface="Bernard MT Condensed" panose="02050806060905020404" pitchFamily="18" charset="0"/>
              </a:rPr>
              <a:t>COVID-19 Scam</a:t>
            </a:r>
          </a:p>
        </p:txBody>
      </p:sp>
      <p:pic>
        <p:nvPicPr>
          <p:cNvPr id="6"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4"/>
          <a:stretch>
            <a:fillRect/>
          </a:stretch>
        </p:blipFill>
        <p:spPr>
          <a:xfrm>
            <a:off x="9866289" y="68954"/>
            <a:ext cx="662264" cy="687736"/>
          </a:xfrm>
          <a:prstGeom prst="rect">
            <a:avLst/>
          </a:prstGeom>
        </p:spPr>
      </p:pic>
      <p:pic>
        <p:nvPicPr>
          <p:cNvPr id="7" name="Picture 6"/>
          <p:cNvPicPr>
            <a:picLocks noChangeAspect="1"/>
          </p:cNvPicPr>
          <p:nvPr/>
        </p:nvPicPr>
        <p:blipFill>
          <a:blip r:embed="rId5"/>
          <a:stretch>
            <a:fillRect/>
          </a:stretch>
        </p:blipFill>
        <p:spPr>
          <a:xfrm>
            <a:off x="1524000" y="6479477"/>
            <a:ext cx="9156986" cy="493819"/>
          </a:xfrm>
          <a:prstGeom prst="rect">
            <a:avLst/>
          </a:prstGeom>
        </p:spPr>
      </p:pic>
      <p:sp>
        <p:nvSpPr>
          <p:cNvPr id="9" name="Content Placeholder 2">
            <a:extLst>
              <a:ext uri="{FF2B5EF4-FFF2-40B4-BE49-F238E27FC236}">
                <a16:creationId xmlns:a16="http://schemas.microsoft.com/office/drawing/2014/main" id="{7D9F99C0-C470-420E-BEA2-7B4010A514CB}"/>
              </a:ext>
            </a:extLst>
          </p:cNvPr>
          <p:cNvSpPr txBox="1">
            <a:spLocks/>
          </p:cNvSpPr>
          <p:nvPr/>
        </p:nvSpPr>
        <p:spPr>
          <a:xfrm>
            <a:off x="1862163" y="1459859"/>
            <a:ext cx="8666391" cy="396023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solidFill>
                  <a:prstClr val="white"/>
                </a:solidFill>
                <a:latin typeface="Calibri" panose="020F0502020204030204"/>
              </a:rPr>
              <a:t>Scammers are selling fake and unauthorized at-home COVID-19 test kits in exchange for your personal or medical information.</a:t>
            </a:r>
          </a:p>
          <a:p>
            <a:r>
              <a:rPr lang="en-US" sz="2800" dirty="0">
                <a:solidFill>
                  <a:prstClr val="white"/>
                </a:solidFill>
                <a:latin typeface="Calibri" panose="020F0502020204030204"/>
              </a:rPr>
              <a:t>They can fraudulently bill federal health care programs </a:t>
            </a:r>
          </a:p>
          <a:p>
            <a:pPr marL="0" indent="0">
              <a:buNone/>
            </a:pPr>
            <a:r>
              <a:rPr lang="en-US" sz="2800" dirty="0">
                <a:solidFill>
                  <a:prstClr val="white"/>
                </a:solidFill>
                <a:latin typeface="Calibri" panose="020F0502020204030204"/>
              </a:rPr>
              <a:t>  or commit medical identity theft. </a:t>
            </a:r>
          </a:p>
          <a:p>
            <a:r>
              <a:rPr lang="en-US" sz="2800" dirty="0">
                <a:solidFill>
                  <a:prstClr val="white"/>
                </a:solidFill>
                <a:latin typeface="Calibri" panose="020F0502020204030204"/>
              </a:rPr>
              <a:t>Report COVID-19 fraud to OIG.HHA.gov</a:t>
            </a:r>
          </a:p>
          <a:p>
            <a:pPr marL="0" indent="0">
              <a:buNone/>
            </a:pPr>
            <a:r>
              <a:rPr lang="en-US" sz="2800" dirty="0">
                <a:solidFill>
                  <a:prstClr val="white"/>
                </a:solidFill>
                <a:latin typeface="Calibri" panose="020F0502020204030204"/>
              </a:rPr>
              <a:t>  or call 800-447-8477.</a:t>
            </a:r>
          </a:p>
        </p:txBody>
      </p:sp>
    </p:spTree>
    <p:extLst>
      <p:ext uri="{BB962C8B-B14F-4D97-AF65-F5344CB8AC3E}">
        <p14:creationId xmlns:p14="http://schemas.microsoft.com/office/powerpoint/2010/main" val="3370417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0721" y="2331488"/>
            <a:ext cx="7886700" cy="4133002"/>
          </a:xfrm>
        </p:spPr>
        <p:txBody>
          <a:bodyPr>
            <a:normAutofit/>
          </a:bodyPr>
          <a:lstStyle/>
          <a:p>
            <a:r>
              <a:rPr lang="en-US" sz="2800" dirty="0"/>
              <a:t>The agent </a:t>
            </a:r>
            <a:endParaRPr lang="en-US" sz="2400" dirty="0"/>
          </a:p>
          <a:p>
            <a:pPr lvl="1"/>
            <a:r>
              <a:rPr lang="en-US" altLang="en-US" sz="2600" dirty="0"/>
              <a:t>offers “free” seminars</a:t>
            </a:r>
          </a:p>
          <a:p>
            <a:pPr lvl="1"/>
            <a:r>
              <a:rPr lang="en-US" altLang="en-US" sz="2900" dirty="0"/>
              <a:t>offers “free” meals</a:t>
            </a:r>
          </a:p>
          <a:p>
            <a:pPr lvl="1"/>
            <a:r>
              <a:rPr lang="en-US" altLang="en-US" sz="2900" dirty="0"/>
              <a:t>offers to create or update a living trust</a:t>
            </a:r>
          </a:p>
          <a:p>
            <a:pPr lvl="1"/>
            <a:r>
              <a:rPr lang="en-US" altLang="en-US" sz="2900" dirty="0"/>
              <a:t>gives you wrong information about your current investments</a:t>
            </a:r>
          </a:p>
          <a:p>
            <a:pPr marL="342900" lvl="1" indent="0">
              <a:buNone/>
            </a:pPr>
            <a:endParaRPr lang="en-US" altLang="en-US" sz="1000" dirty="0"/>
          </a:p>
          <a:p>
            <a:r>
              <a:rPr lang="en-US" sz="2800" dirty="0"/>
              <a:t>Senior Insurance Bill of Rights (SIBOR) </a:t>
            </a:r>
          </a:p>
        </p:txBody>
      </p:sp>
      <p:sp>
        <p:nvSpPr>
          <p:cNvPr id="4" name="Snip and Round Single Corner Rectangle 3"/>
          <p:cNvSpPr/>
          <p:nvPr/>
        </p:nvSpPr>
        <p:spPr>
          <a:xfrm>
            <a:off x="2849940" y="640977"/>
            <a:ext cx="6505107" cy="696312"/>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defTabSz="914400">
              <a:lnSpc>
                <a:spcPct val="70000"/>
              </a:lnSpc>
              <a:defRPr/>
            </a:pPr>
            <a:r>
              <a:rPr lang="en-US" sz="3600" dirty="0">
                <a:solidFill>
                  <a:prstClr val="white"/>
                </a:solidFill>
                <a:latin typeface="Bernard MT Condensed" panose="02050806060905020404" pitchFamily="18" charset="0"/>
              </a:rPr>
              <a:t>Insurance Scam Warning Signs</a:t>
            </a:r>
          </a:p>
        </p:txBody>
      </p:sp>
      <p:pic>
        <p:nvPicPr>
          <p:cNvPr id="5"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3"/>
          <a:stretch>
            <a:fillRect/>
          </a:stretch>
        </p:blipFill>
        <p:spPr>
          <a:xfrm>
            <a:off x="9866289" y="68954"/>
            <a:ext cx="662264" cy="687736"/>
          </a:xfrm>
          <a:prstGeom prst="rect">
            <a:avLst/>
          </a:prstGeom>
        </p:spPr>
      </p:pic>
      <p:pic>
        <p:nvPicPr>
          <p:cNvPr id="6" name="Picture 5"/>
          <p:cNvPicPr>
            <a:picLocks noChangeAspect="1"/>
          </p:cNvPicPr>
          <p:nvPr/>
        </p:nvPicPr>
        <p:blipFill>
          <a:blip r:embed="rId4"/>
          <a:stretch>
            <a:fillRect/>
          </a:stretch>
        </p:blipFill>
        <p:spPr>
          <a:xfrm>
            <a:off x="1524000" y="6479477"/>
            <a:ext cx="9156986" cy="493819"/>
          </a:xfrm>
          <a:prstGeom prst="rect">
            <a:avLst/>
          </a:prstGeom>
        </p:spPr>
      </p:pic>
      <p:pic>
        <p:nvPicPr>
          <p:cNvPr id="8" name="Picture 7" descr="S:\Stock Photos\Adobe Stock\Homeowners\AdobeStock_6284126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6909" y="1564734"/>
            <a:ext cx="2670513" cy="1926737"/>
          </a:xfrm>
          <a:prstGeom prst="rect">
            <a:avLst/>
          </a:prstGeom>
          <a:noFill/>
          <a:ln>
            <a:noFill/>
          </a:ln>
        </p:spPr>
      </p:pic>
    </p:spTree>
    <p:extLst>
      <p:ext uri="{BB962C8B-B14F-4D97-AF65-F5344CB8AC3E}">
        <p14:creationId xmlns:p14="http://schemas.microsoft.com/office/powerpoint/2010/main" val="1613016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5155" y="1477110"/>
            <a:ext cx="4584986" cy="5044571"/>
          </a:xfrm>
        </p:spPr>
        <p:txBody>
          <a:bodyPr>
            <a:normAutofit fontScale="92500" lnSpcReduction="20000"/>
          </a:bodyPr>
          <a:lstStyle/>
          <a:p>
            <a:pPr>
              <a:lnSpc>
                <a:spcPct val="110000"/>
              </a:lnSpc>
              <a:defRPr/>
            </a:pPr>
            <a:r>
              <a:rPr lang="en-US" altLang="en-US" sz="2800" dirty="0">
                <a:solidFill>
                  <a:srgbClr val="FFFFFF"/>
                </a:solidFill>
              </a:rPr>
              <a:t>Check the status of insurance agent/insurance company</a:t>
            </a:r>
          </a:p>
          <a:p>
            <a:pPr>
              <a:lnSpc>
                <a:spcPct val="110000"/>
              </a:lnSpc>
              <a:defRPr/>
            </a:pPr>
            <a:r>
              <a:rPr lang="en-US" sz="2800" dirty="0">
                <a:solidFill>
                  <a:srgbClr val="FFFFFF"/>
                </a:solidFill>
              </a:rPr>
              <a:t>Answer all questions thoroughly and truthfully</a:t>
            </a:r>
          </a:p>
          <a:p>
            <a:pPr>
              <a:lnSpc>
                <a:spcPct val="110000"/>
              </a:lnSpc>
              <a:defRPr/>
            </a:pPr>
            <a:r>
              <a:rPr lang="en-US" altLang="en-US" sz="2800" dirty="0">
                <a:solidFill>
                  <a:srgbClr val="FFFFFF"/>
                </a:solidFill>
              </a:rPr>
              <a:t>Get everything in writing </a:t>
            </a:r>
          </a:p>
          <a:p>
            <a:pPr marL="0" indent="0">
              <a:lnSpc>
                <a:spcPct val="110000"/>
              </a:lnSpc>
              <a:buNone/>
              <a:defRPr/>
            </a:pPr>
            <a:r>
              <a:rPr lang="en-US" altLang="en-US" sz="2800" dirty="0">
                <a:solidFill>
                  <a:srgbClr val="FFFFFF"/>
                </a:solidFill>
              </a:rPr>
              <a:t>  and compare policies</a:t>
            </a:r>
          </a:p>
          <a:p>
            <a:pPr>
              <a:lnSpc>
                <a:spcPct val="110000"/>
              </a:lnSpc>
              <a:defRPr/>
            </a:pPr>
            <a:r>
              <a:rPr lang="en-US" altLang="en-US" sz="2800" dirty="0">
                <a:solidFill>
                  <a:srgbClr val="FFFFFF"/>
                </a:solidFill>
              </a:rPr>
              <a:t>ASK QUESTIONS</a:t>
            </a:r>
          </a:p>
          <a:p>
            <a:pPr>
              <a:lnSpc>
                <a:spcPct val="110000"/>
              </a:lnSpc>
              <a:defRPr/>
            </a:pPr>
            <a:r>
              <a:rPr lang="en-US" altLang="en-US" sz="2800" dirty="0">
                <a:solidFill>
                  <a:srgbClr val="FFFFFF"/>
                </a:solidFill>
              </a:rPr>
              <a:t>Never feel pressured or intimidated</a:t>
            </a:r>
          </a:p>
          <a:p>
            <a:pPr>
              <a:lnSpc>
                <a:spcPct val="110000"/>
              </a:lnSpc>
              <a:defRPr/>
            </a:pPr>
            <a:r>
              <a:rPr lang="en-US" altLang="en-US" sz="2800" dirty="0">
                <a:solidFill>
                  <a:srgbClr val="FFFFFF"/>
                </a:solidFill>
              </a:rPr>
              <a:t>Don’t sign anything you </a:t>
            </a:r>
          </a:p>
          <a:p>
            <a:pPr marL="0" indent="0">
              <a:lnSpc>
                <a:spcPct val="110000"/>
              </a:lnSpc>
              <a:buNone/>
              <a:defRPr/>
            </a:pPr>
            <a:r>
              <a:rPr lang="en-US" altLang="en-US" sz="2800" dirty="0">
                <a:solidFill>
                  <a:srgbClr val="FFFFFF"/>
                </a:solidFill>
              </a:rPr>
              <a:t>  do not understand</a:t>
            </a:r>
          </a:p>
          <a:p>
            <a:pPr>
              <a:defRPr/>
            </a:pPr>
            <a:endParaRPr lang="en-US" altLang="en-US" sz="3200" b="1" dirty="0">
              <a:solidFill>
                <a:srgbClr val="FFFFFF"/>
              </a:solidFill>
            </a:endParaRPr>
          </a:p>
          <a:p>
            <a:pPr>
              <a:defRPr/>
            </a:pPr>
            <a:endParaRPr lang="en-US" altLang="en-US" sz="3200" b="1" dirty="0">
              <a:solidFill>
                <a:srgbClr val="FFFFFF"/>
              </a:solidFill>
            </a:endParaRPr>
          </a:p>
          <a:p>
            <a:pPr>
              <a:defRPr/>
            </a:pPr>
            <a:endParaRPr lang="en-US" altLang="en-US" sz="2000" b="1" dirty="0">
              <a:solidFill>
                <a:schemeClr val="tx2"/>
              </a:solidFill>
            </a:endParaRPr>
          </a:p>
          <a:p>
            <a:pPr>
              <a:defRPr/>
            </a:pPr>
            <a:endParaRPr lang="en-US" dirty="0"/>
          </a:p>
        </p:txBody>
      </p:sp>
      <p:sp>
        <p:nvSpPr>
          <p:cNvPr id="4" name="Snip and Round Single Corner Rectangle 3"/>
          <p:cNvSpPr/>
          <p:nvPr/>
        </p:nvSpPr>
        <p:spPr>
          <a:xfrm>
            <a:off x="2860431" y="537603"/>
            <a:ext cx="6128539" cy="72616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a:solidFill>
                  <a:prstClr val="white"/>
                </a:solidFill>
                <a:latin typeface="Bernard MT Condensed" panose="02050806060905020404" pitchFamily="18" charset="0"/>
              </a:rPr>
              <a:t>Avoid Becoming a Victim</a:t>
            </a:r>
          </a:p>
        </p:txBody>
      </p:sp>
      <p:pic>
        <p:nvPicPr>
          <p:cNvPr id="5"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3"/>
          <a:stretch>
            <a:fillRect/>
          </a:stretch>
        </p:blipFill>
        <p:spPr>
          <a:xfrm>
            <a:off x="9866289" y="68954"/>
            <a:ext cx="662264" cy="687736"/>
          </a:xfrm>
          <a:prstGeom prst="rect">
            <a:avLst/>
          </a:prstGeom>
        </p:spPr>
      </p:pic>
      <p:pic>
        <p:nvPicPr>
          <p:cNvPr id="6" name="Picture 5"/>
          <p:cNvPicPr>
            <a:picLocks noChangeAspect="1"/>
          </p:cNvPicPr>
          <p:nvPr/>
        </p:nvPicPr>
        <p:blipFill>
          <a:blip r:embed="rId4"/>
          <a:stretch>
            <a:fillRect/>
          </a:stretch>
        </p:blipFill>
        <p:spPr>
          <a:xfrm>
            <a:off x="1524000" y="6479477"/>
            <a:ext cx="9156986" cy="493819"/>
          </a:xfrm>
          <a:prstGeom prst="rect">
            <a:avLst/>
          </a:prstGeom>
        </p:spPr>
      </p:pic>
      <p:pic>
        <p:nvPicPr>
          <p:cNvPr id="2" name="Picture 1">
            <a:extLst>
              <a:ext uri="{FF2B5EF4-FFF2-40B4-BE49-F238E27FC236}">
                <a16:creationId xmlns:a16="http://schemas.microsoft.com/office/drawing/2014/main" id="{F847A247-61D2-4B15-B5FD-10EB2E9A10B2}"/>
              </a:ext>
            </a:extLst>
          </p:cNvPr>
          <p:cNvPicPr>
            <a:picLocks noChangeAspect="1"/>
          </p:cNvPicPr>
          <p:nvPr/>
        </p:nvPicPr>
        <p:blipFill rotWithShape="1">
          <a:blip r:embed="rId5"/>
          <a:srcRect l="1874" t="2051" r="23874"/>
          <a:stretch/>
        </p:blipFill>
        <p:spPr>
          <a:xfrm>
            <a:off x="1720948" y="2008186"/>
            <a:ext cx="4542906" cy="3365674"/>
          </a:xfrm>
          <a:prstGeom prst="rect">
            <a:avLst/>
          </a:prstGeom>
        </p:spPr>
      </p:pic>
    </p:spTree>
    <p:extLst>
      <p:ext uri="{BB962C8B-B14F-4D97-AF65-F5344CB8AC3E}">
        <p14:creationId xmlns:p14="http://schemas.microsoft.com/office/powerpoint/2010/main" val="348915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719BD-09A6-199D-A4E3-8B08100898B9}"/>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Common Scams</a:t>
            </a:r>
          </a:p>
        </p:txBody>
      </p:sp>
      <p:sp>
        <p:nvSpPr>
          <p:cNvPr id="3" name="Text Placeholder 2">
            <a:extLst>
              <a:ext uri="{FF2B5EF4-FFF2-40B4-BE49-F238E27FC236}">
                <a16:creationId xmlns:a16="http://schemas.microsoft.com/office/drawing/2014/main" id="{FEC2B1FF-C020-36B5-7231-95095D982C2F}"/>
              </a:ext>
            </a:extLst>
          </p:cNvPr>
          <p:cNvSpPr>
            <a:spLocks noGrp="1"/>
          </p:cNvSpPr>
          <p:nvPr>
            <p:ph sz="half" idx="1"/>
          </p:nvPr>
        </p:nvSpPr>
        <p:spPr/>
        <p:txBody>
          <a:bodyPr>
            <a:normAutofit/>
          </a:bodyPr>
          <a:lstStyle/>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Door-to-door sales</a:t>
            </a:r>
          </a:p>
          <a:p>
            <a:pPr marL="662940" lvl="2" indent="-457200">
              <a:buFont typeface="Courier New" panose="02070309020205020404" pitchFamily="49" charset="0"/>
              <a:buChar char="o"/>
            </a:pPr>
            <a:r>
              <a:rPr lang="en-US" sz="2800" b="0" i="0" u="none" strike="noStrike" baseline="0" dirty="0">
                <a:solidFill>
                  <a:prstClr val="black"/>
                </a:solidFill>
                <a:latin typeface="Century Gothic" panose="020B0502020202020204" pitchFamily="34" charset="0"/>
              </a:rPr>
              <a:t>Pressure and scare tactics</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Verbal agreements</a:t>
            </a:r>
          </a:p>
          <a:p>
            <a:pPr marL="662940" lvl="2" indent="-457200">
              <a:buFont typeface="Courier New" panose="02070309020205020404" pitchFamily="49" charset="0"/>
              <a:buChar char="o"/>
            </a:pPr>
            <a:r>
              <a:rPr lang="en-US" sz="2800" b="0" i="0" u="none" strike="noStrike" baseline="0" dirty="0">
                <a:solidFill>
                  <a:prstClr val="black"/>
                </a:solidFill>
                <a:latin typeface="Century Gothic" panose="020B0502020202020204" pitchFamily="34" charset="0"/>
              </a:rPr>
              <a:t>Prices of materials changing during the job</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Don’t pay in cash</a:t>
            </a:r>
          </a:p>
        </p:txBody>
      </p:sp>
      <p:pic>
        <p:nvPicPr>
          <p:cNvPr id="6" name="Content Placeholder 5" descr="A picture containing person, person, outdoor, standing&#10;&#10;Description automatically generated">
            <a:extLst>
              <a:ext uri="{FF2B5EF4-FFF2-40B4-BE49-F238E27FC236}">
                <a16:creationId xmlns:a16="http://schemas.microsoft.com/office/drawing/2014/main" id="{9F884988-9DB5-B9BF-61B2-F3749292FAD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264" r="31250" b="11878"/>
          <a:stretch/>
        </p:blipFill>
        <p:spPr>
          <a:xfrm>
            <a:off x="4577286" y="1759123"/>
            <a:ext cx="6852713" cy="4245350"/>
          </a:xfrm>
        </p:spPr>
      </p:pic>
      <p:pic>
        <p:nvPicPr>
          <p:cNvPr id="5" name="Picture 4" descr="Business handshake">
            <a:extLst>
              <a:ext uri="{FF2B5EF4-FFF2-40B4-BE49-F238E27FC236}">
                <a16:creationId xmlns:a16="http://schemas.microsoft.com/office/drawing/2014/main" id="{827DB73E-8C9A-B0FC-4CDC-E68C93A00819}"/>
              </a:ext>
            </a:extLst>
          </p:cNvPr>
          <p:cNvPicPr>
            <a:picLocks noChangeAspect="1"/>
          </p:cNvPicPr>
          <p:nvPr/>
        </p:nvPicPr>
        <p:blipFill rotWithShape="1">
          <a:blip r:embed="rId3">
            <a:extLst>
              <a:ext uri="{28A0092B-C50C-407E-A947-70E740481C1C}">
                <a14:useLocalDpi xmlns:a14="http://schemas.microsoft.com/office/drawing/2010/main" val="0"/>
              </a:ext>
            </a:extLst>
          </a:blip>
          <a:srcRect l="19072" t="27720" r="15301" b="2749"/>
          <a:stretch/>
        </p:blipFill>
        <p:spPr>
          <a:xfrm>
            <a:off x="5553011" y="1759123"/>
            <a:ext cx="5876988" cy="4150064"/>
          </a:xfrm>
          <a:prstGeom prst="rect">
            <a:avLst/>
          </a:prstGeom>
        </p:spPr>
      </p:pic>
      <p:pic>
        <p:nvPicPr>
          <p:cNvPr id="8" name="Picture 7" descr="A picture containing person, sky, person, outdoor&#10;&#10;Description automatically generated">
            <a:extLst>
              <a:ext uri="{FF2B5EF4-FFF2-40B4-BE49-F238E27FC236}">
                <a16:creationId xmlns:a16="http://schemas.microsoft.com/office/drawing/2014/main" id="{1EB62EC8-75CF-7FF1-0F01-CE1FD577BBD5}"/>
              </a:ext>
            </a:extLst>
          </p:cNvPr>
          <p:cNvPicPr>
            <a:picLocks noChangeAspect="1"/>
          </p:cNvPicPr>
          <p:nvPr/>
        </p:nvPicPr>
        <p:blipFill rotWithShape="1">
          <a:blip r:embed="rId4">
            <a:extLst>
              <a:ext uri="{28A0092B-C50C-407E-A947-70E740481C1C}">
                <a14:useLocalDpi xmlns:a14="http://schemas.microsoft.com/office/drawing/2010/main" val="0"/>
              </a:ext>
            </a:extLst>
          </a:blip>
          <a:srcRect l="28366" t="45349" r="25374" b="8391"/>
          <a:stretch/>
        </p:blipFill>
        <p:spPr>
          <a:xfrm>
            <a:off x="5569098" y="1759123"/>
            <a:ext cx="5880333" cy="3923922"/>
          </a:xfrm>
          <a:prstGeom prst="rect">
            <a:avLst/>
          </a:prstGeom>
        </p:spPr>
      </p:pic>
    </p:spTree>
    <p:extLst>
      <p:ext uri="{BB962C8B-B14F-4D97-AF65-F5344CB8AC3E}">
        <p14:creationId xmlns:p14="http://schemas.microsoft.com/office/powerpoint/2010/main" val="4217366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2650" y="1895965"/>
            <a:ext cx="7886700" cy="4351338"/>
          </a:xfrm>
        </p:spPr>
        <p:txBody>
          <a:bodyPr>
            <a:noAutofit/>
          </a:bodyPr>
          <a:lstStyle/>
          <a:p>
            <a:r>
              <a:rPr lang="en-US" sz="2800" b="1" dirty="0"/>
              <a:t>Department of Insurance</a:t>
            </a:r>
          </a:p>
          <a:p>
            <a:pPr lvl="1"/>
            <a:r>
              <a:rPr lang="en-US" sz="2500" dirty="0"/>
              <a:t>800-927-4357  </a:t>
            </a:r>
            <a:r>
              <a:rPr lang="en-US" sz="2500" dirty="0">
                <a:hlinkClick r:id="rId3"/>
              </a:rPr>
              <a:t>www.insurance.ca.gov</a:t>
            </a:r>
            <a:endParaRPr lang="en-US" sz="2500" dirty="0"/>
          </a:p>
          <a:p>
            <a:pPr lvl="1"/>
            <a:endParaRPr lang="en-US" sz="1000" dirty="0"/>
          </a:p>
          <a:p>
            <a:r>
              <a:rPr lang="en-US" sz="2800" b="1" dirty="0"/>
              <a:t>Senior Medicare Patrol</a:t>
            </a:r>
          </a:p>
          <a:p>
            <a:pPr lvl="1"/>
            <a:r>
              <a:rPr lang="en-US" sz="2500" dirty="0"/>
              <a:t>855-613-7080</a:t>
            </a:r>
          </a:p>
          <a:p>
            <a:pPr lvl="1"/>
            <a:endParaRPr lang="en-US" sz="1000" dirty="0"/>
          </a:p>
          <a:p>
            <a:r>
              <a:rPr lang="en-US" sz="2800" b="1" dirty="0"/>
              <a:t>AARP Fraud Watch Network Hotline</a:t>
            </a:r>
          </a:p>
          <a:p>
            <a:pPr lvl="1"/>
            <a:r>
              <a:rPr lang="en-US" sz="2500" dirty="0"/>
              <a:t>877-908-3360</a:t>
            </a:r>
          </a:p>
          <a:p>
            <a:pPr lvl="1"/>
            <a:endParaRPr lang="en-US" sz="1000" dirty="0"/>
          </a:p>
          <a:p>
            <a:r>
              <a:rPr lang="en-US" sz="2800" b="1" dirty="0"/>
              <a:t>Coalition Against Insurance Fraud</a:t>
            </a:r>
          </a:p>
          <a:p>
            <a:pPr lvl="1"/>
            <a:r>
              <a:rPr lang="en-US" sz="2500" dirty="0"/>
              <a:t>www.InsuranceFraud.org</a:t>
            </a:r>
          </a:p>
        </p:txBody>
      </p:sp>
      <p:pic>
        <p:nvPicPr>
          <p:cNvPr id="4"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4"/>
          <a:stretch>
            <a:fillRect/>
          </a:stretch>
        </p:blipFill>
        <p:spPr>
          <a:xfrm>
            <a:off x="9866289" y="68954"/>
            <a:ext cx="662264" cy="687736"/>
          </a:xfrm>
          <a:prstGeom prst="rect">
            <a:avLst/>
          </a:prstGeom>
        </p:spPr>
      </p:pic>
      <p:pic>
        <p:nvPicPr>
          <p:cNvPr id="5" name="Picture 4"/>
          <p:cNvPicPr>
            <a:picLocks noChangeAspect="1"/>
          </p:cNvPicPr>
          <p:nvPr/>
        </p:nvPicPr>
        <p:blipFill>
          <a:blip r:embed="rId5"/>
          <a:stretch>
            <a:fillRect/>
          </a:stretch>
        </p:blipFill>
        <p:spPr>
          <a:xfrm>
            <a:off x="1524000" y="6479477"/>
            <a:ext cx="9156986" cy="493819"/>
          </a:xfrm>
          <a:prstGeom prst="rect">
            <a:avLst/>
          </a:prstGeom>
        </p:spPr>
      </p:pic>
      <p:sp>
        <p:nvSpPr>
          <p:cNvPr id="6" name="Snip and Round Single Corner Rectangle 5"/>
          <p:cNvSpPr/>
          <p:nvPr/>
        </p:nvSpPr>
        <p:spPr>
          <a:xfrm>
            <a:off x="2945516" y="601422"/>
            <a:ext cx="6300969" cy="1030743"/>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914400" algn="ctr" defTabSz="914400">
              <a:lnSpc>
                <a:spcPct val="70000"/>
              </a:lnSpc>
              <a:defRPr/>
            </a:pPr>
            <a:r>
              <a:rPr lang="en-US" sz="3600" dirty="0">
                <a:solidFill>
                  <a:prstClr val="white"/>
                </a:solidFill>
                <a:latin typeface="Bernard MT Condensed" panose="02050806060905020404" pitchFamily="18" charset="0"/>
              </a:rPr>
              <a:t>Insurance Fraud Resources</a:t>
            </a:r>
          </a:p>
          <a:p>
            <a:pPr marL="914400" indent="-914400" algn="ctr" defTabSz="914400">
              <a:lnSpc>
                <a:spcPct val="70000"/>
              </a:lnSpc>
              <a:defRPr/>
            </a:pPr>
            <a:r>
              <a:rPr lang="en-US" sz="3600" dirty="0">
                <a:solidFill>
                  <a:prstClr val="white"/>
                </a:solidFill>
                <a:latin typeface="Bernard MT Condensed" panose="02050806060905020404" pitchFamily="18" charset="0"/>
              </a:rPr>
              <a:t>&amp; Contacts</a:t>
            </a:r>
          </a:p>
        </p:txBody>
      </p:sp>
    </p:spTree>
    <p:extLst>
      <p:ext uri="{BB962C8B-B14F-4D97-AF65-F5344CB8AC3E}">
        <p14:creationId xmlns:p14="http://schemas.microsoft.com/office/powerpoint/2010/main" val="115688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and Round Single Corner Rectangle 8"/>
          <p:cNvSpPr/>
          <p:nvPr/>
        </p:nvSpPr>
        <p:spPr>
          <a:xfrm>
            <a:off x="3214654" y="562886"/>
            <a:ext cx="5762693" cy="788422"/>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 name="Title 1"/>
          <p:cNvSpPr>
            <a:spLocks noGrp="1"/>
          </p:cNvSpPr>
          <p:nvPr>
            <p:ph type="title"/>
          </p:nvPr>
        </p:nvSpPr>
        <p:spPr>
          <a:xfrm>
            <a:off x="3897089" y="508950"/>
            <a:ext cx="6142261" cy="937201"/>
          </a:xfrm>
        </p:spPr>
        <p:txBody>
          <a:bodyPr>
            <a:normAutofit/>
          </a:bodyPr>
          <a:lstStyle/>
          <a:p>
            <a:r>
              <a:rPr lang="en-US" sz="3600" dirty="0">
                <a:latin typeface="Bernard MT Condensed" panose="02050806060905020404" pitchFamily="18" charset="0"/>
              </a:rPr>
              <a:t>Senior Resources from CDI</a:t>
            </a:r>
          </a:p>
        </p:txBody>
      </p:sp>
      <p:sp>
        <p:nvSpPr>
          <p:cNvPr id="3" name="Content Placeholder 2"/>
          <p:cNvSpPr>
            <a:spLocks noGrp="1"/>
          </p:cNvSpPr>
          <p:nvPr>
            <p:ph idx="1"/>
          </p:nvPr>
        </p:nvSpPr>
        <p:spPr>
          <a:xfrm>
            <a:off x="2152649" y="1765833"/>
            <a:ext cx="7886700" cy="4444684"/>
          </a:xfrm>
        </p:spPr>
        <p:txBody>
          <a:bodyPr>
            <a:normAutofit/>
          </a:bodyPr>
          <a:lstStyle/>
          <a:p>
            <a:r>
              <a:rPr lang="en-US" sz="2800" b="1" dirty="0"/>
              <a:t>Senior Gateway </a:t>
            </a:r>
            <a:r>
              <a:rPr lang="en-US" sz="2800" dirty="0"/>
              <a:t>– </a:t>
            </a:r>
            <a:r>
              <a:rPr lang="en-US" sz="2800" dirty="0">
                <a:hlinkClick r:id="rId3"/>
              </a:rPr>
              <a:t>www.seniors.insurance.ca.gov</a:t>
            </a:r>
            <a:endParaRPr lang="en-US" sz="2800" dirty="0"/>
          </a:p>
          <a:p>
            <a:pPr lvl="1"/>
            <a:r>
              <a:rPr lang="en-US" sz="2800" dirty="0"/>
              <a:t>One-Stop Website – hosted by CDI</a:t>
            </a:r>
          </a:p>
          <a:p>
            <a:pPr lvl="0" hangingPunct="0"/>
            <a:endParaRPr lang="en-US" sz="2000" dirty="0"/>
          </a:p>
          <a:p>
            <a:pPr lvl="0" hangingPunct="0"/>
            <a:endParaRPr lang="en-US" sz="2000" dirty="0"/>
          </a:p>
          <a:p>
            <a:pPr lvl="0" hangingPunct="0"/>
            <a:endParaRPr lang="en-US" sz="2000" dirty="0"/>
          </a:p>
          <a:p>
            <a:pPr lvl="0" hangingPunct="0"/>
            <a:endParaRPr lang="en-US" sz="2000" dirty="0"/>
          </a:p>
          <a:p>
            <a:pPr lvl="0" hangingPunct="0"/>
            <a:endParaRPr lang="en-US" sz="3200" b="1" dirty="0"/>
          </a:p>
          <a:p>
            <a:pPr lvl="0" hangingPunct="0"/>
            <a:endParaRPr lang="en-US" sz="2800" b="1" dirty="0"/>
          </a:p>
          <a:p>
            <a:pPr lvl="0" hangingPunct="0"/>
            <a:r>
              <a:rPr lang="en-US" sz="2800" b="1" dirty="0"/>
              <a:t>Senior Information Guides</a:t>
            </a:r>
          </a:p>
        </p:txBody>
      </p:sp>
      <p:pic>
        <p:nvPicPr>
          <p:cNvPr id="4" name="Picture 3"/>
          <p:cNvPicPr>
            <a:picLocks noChangeAspect="1"/>
          </p:cNvPicPr>
          <p:nvPr/>
        </p:nvPicPr>
        <p:blipFill rotWithShape="1">
          <a:blip r:embed="rId4"/>
          <a:srcRect l="4221" t="3385" r="3111" b="5692"/>
          <a:stretch/>
        </p:blipFill>
        <p:spPr>
          <a:xfrm rot="459843">
            <a:off x="7409772" y="4543956"/>
            <a:ext cx="1100036" cy="1559043"/>
          </a:xfrm>
          <a:prstGeom prst="rect">
            <a:avLst/>
          </a:prstGeom>
        </p:spPr>
      </p:pic>
      <p:pic>
        <p:nvPicPr>
          <p:cNvPr id="5" name="Content Placeholder 20">
            <a:extLst>
              <a:ext uri="{FF2B5EF4-FFF2-40B4-BE49-F238E27FC236}">
                <a16:creationId xmlns:a16="http://schemas.microsoft.com/office/drawing/2014/main" id="{75704E8E-A1F6-4640-A376-2CCA3F53FCB4}"/>
              </a:ext>
            </a:extLst>
          </p:cNvPr>
          <p:cNvPicPr>
            <a:picLocks noChangeAspect="1"/>
          </p:cNvPicPr>
          <p:nvPr/>
        </p:nvPicPr>
        <p:blipFill>
          <a:blip r:embed="rId5"/>
          <a:stretch>
            <a:fillRect/>
          </a:stretch>
        </p:blipFill>
        <p:spPr>
          <a:xfrm>
            <a:off x="3473008" y="2771544"/>
            <a:ext cx="3201975" cy="210220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6"/>
          <a:srcRect l="4009" r="4535"/>
          <a:stretch/>
        </p:blipFill>
        <p:spPr>
          <a:xfrm rot="676950">
            <a:off x="8854830" y="4569050"/>
            <a:ext cx="1103936" cy="1642220"/>
          </a:xfrm>
          <a:prstGeom prst="rect">
            <a:avLst/>
          </a:prstGeom>
        </p:spPr>
      </p:pic>
      <p:pic>
        <p:nvPicPr>
          <p:cNvPr id="7" name="Picture 6"/>
          <p:cNvPicPr>
            <a:picLocks noChangeAspect="1"/>
          </p:cNvPicPr>
          <p:nvPr/>
        </p:nvPicPr>
        <p:blipFill>
          <a:blip r:embed="rId7"/>
          <a:stretch>
            <a:fillRect/>
          </a:stretch>
        </p:blipFill>
        <p:spPr>
          <a:xfrm>
            <a:off x="1524000" y="6479477"/>
            <a:ext cx="9156986" cy="493819"/>
          </a:xfrm>
          <a:prstGeom prst="rect">
            <a:avLst/>
          </a:prstGeom>
        </p:spPr>
      </p:pic>
      <p:pic>
        <p:nvPicPr>
          <p:cNvPr id="8"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8"/>
          <a:stretch>
            <a:fillRect/>
          </a:stretch>
        </p:blipFill>
        <p:spPr>
          <a:xfrm>
            <a:off x="9875075" y="76722"/>
            <a:ext cx="662264" cy="687736"/>
          </a:xfrm>
          <a:prstGeom prst="rect">
            <a:avLst/>
          </a:prstGeom>
        </p:spPr>
      </p:pic>
    </p:spTree>
    <p:extLst>
      <p:ext uri="{BB962C8B-B14F-4D97-AF65-F5344CB8AC3E}">
        <p14:creationId xmlns:p14="http://schemas.microsoft.com/office/powerpoint/2010/main" val="2260360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and Round Single Corner Rectangle 5"/>
          <p:cNvSpPr/>
          <p:nvPr/>
        </p:nvSpPr>
        <p:spPr>
          <a:xfrm>
            <a:off x="3352800" y="604911"/>
            <a:ext cx="5767754" cy="815926"/>
          </a:xfrm>
          <a:prstGeom prst="snip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2" name="Title 1"/>
          <p:cNvSpPr>
            <a:spLocks noGrp="1"/>
          </p:cNvSpPr>
          <p:nvPr>
            <p:ph type="title"/>
          </p:nvPr>
        </p:nvSpPr>
        <p:spPr>
          <a:xfrm>
            <a:off x="3788899" y="407963"/>
            <a:ext cx="6513727" cy="1240525"/>
          </a:xfrm>
        </p:spPr>
        <p:txBody>
          <a:bodyPr>
            <a:normAutofit/>
          </a:bodyPr>
          <a:lstStyle/>
          <a:p>
            <a:r>
              <a:rPr lang="en-US" sz="3600" dirty="0">
                <a:latin typeface="Bernard MT Condensed" panose="02050806060905020404" pitchFamily="18" charset="0"/>
              </a:rPr>
              <a:t>Contact Info for Consumers</a:t>
            </a:r>
          </a:p>
        </p:txBody>
      </p:sp>
      <p:sp>
        <p:nvSpPr>
          <p:cNvPr id="3" name="Content Placeholder 2"/>
          <p:cNvSpPr>
            <a:spLocks noGrp="1"/>
          </p:cNvSpPr>
          <p:nvPr>
            <p:ph idx="1"/>
          </p:nvPr>
        </p:nvSpPr>
        <p:spPr>
          <a:xfrm>
            <a:off x="2279260" y="1677926"/>
            <a:ext cx="8388740" cy="2331366"/>
          </a:xfrm>
        </p:spPr>
        <p:txBody>
          <a:bodyPr>
            <a:normAutofit/>
          </a:bodyPr>
          <a:lstStyle/>
          <a:p>
            <a:r>
              <a:rPr lang="en-US" sz="2800" b="1" dirty="0"/>
              <a:t>Department of Insurance</a:t>
            </a:r>
          </a:p>
          <a:p>
            <a:pPr lvl="1"/>
            <a:r>
              <a:rPr lang="en-US" sz="2500" dirty="0"/>
              <a:t>Consumer Hotline 800-927-4357</a:t>
            </a:r>
          </a:p>
          <a:p>
            <a:pPr lvl="1"/>
            <a:r>
              <a:rPr lang="en-US" sz="2500" dirty="0"/>
              <a:t>Website: </a:t>
            </a:r>
            <a:r>
              <a:rPr lang="en-US" sz="2500" dirty="0">
                <a:hlinkClick r:id="rId3"/>
              </a:rPr>
              <a:t>www.insurance.ca.gov</a:t>
            </a:r>
            <a:endParaRPr lang="en-US" sz="2500" dirty="0"/>
          </a:p>
          <a:p>
            <a:endParaRPr lang="en-US" dirty="0"/>
          </a:p>
          <a:p>
            <a:endParaRPr lang="en-US" dirty="0"/>
          </a:p>
        </p:txBody>
      </p:sp>
      <p:pic>
        <p:nvPicPr>
          <p:cNvPr id="4" name="Picture 3"/>
          <p:cNvPicPr>
            <a:picLocks noChangeAspect="1"/>
          </p:cNvPicPr>
          <p:nvPr/>
        </p:nvPicPr>
        <p:blipFill>
          <a:blip r:embed="rId4"/>
          <a:stretch>
            <a:fillRect/>
          </a:stretch>
        </p:blipFill>
        <p:spPr>
          <a:xfrm>
            <a:off x="1524000" y="6479477"/>
            <a:ext cx="9156986" cy="493819"/>
          </a:xfrm>
          <a:prstGeom prst="rect">
            <a:avLst/>
          </a:prstGeom>
        </p:spPr>
      </p:pic>
      <p:pic>
        <p:nvPicPr>
          <p:cNvPr id="5" name="Content Placeholder 4">
            <a:extLst>
              <a:ext uri="{FF2B5EF4-FFF2-40B4-BE49-F238E27FC236}">
                <a16:creationId xmlns:a16="http://schemas.microsoft.com/office/drawing/2014/main" id="{92E7813F-6DD8-4157-87BB-9F6F0AC34D16}"/>
              </a:ext>
            </a:extLst>
          </p:cNvPr>
          <p:cNvPicPr>
            <a:picLocks noChangeAspect="1"/>
          </p:cNvPicPr>
          <p:nvPr/>
        </p:nvPicPr>
        <p:blipFill>
          <a:blip r:embed="rId5"/>
          <a:stretch>
            <a:fillRect/>
          </a:stretch>
        </p:blipFill>
        <p:spPr>
          <a:xfrm>
            <a:off x="9847366" y="62616"/>
            <a:ext cx="662264" cy="687736"/>
          </a:xfrm>
          <a:prstGeom prst="rect">
            <a:avLst/>
          </a:prstGeom>
        </p:spPr>
      </p:pic>
      <p:pic>
        <p:nvPicPr>
          <p:cNvPr id="10" name="Picture 9">
            <a:extLst>
              <a:ext uri="{FF2B5EF4-FFF2-40B4-BE49-F238E27FC236}">
                <a16:creationId xmlns:a16="http://schemas.microsoft.com/office/drawing/2014/main" id="{7DA9DC36-C10B-4EAB-BAE6-3242AC824404}"/>
              </a:ext>
            </a:extLst>
          </p:cNvPr>
          <p:cNvPicPr>
            <a:picLocks noChangeAspect="1"/>
          </p:cNvPicPr>
          <p:nvPr/>
        </p:nvPicPr>
        <p:blipFill>
          <a:blip r:embed="rId6"/>
          <a:stretch>
            <a:fillRect/>
          </a:stretch>
        </p:blipFill>
        <p:spPr>
          <a:xfrm>
            <a:off x="2898944" y="3108647"/>
            <a:ext cx="6407098" cy="3152780"/>
          </a:xfrm>
          <a:prstGeom prst="rect">
            <a:avLst/>
          </a:prstGeom>
        </p:spPr>
      </p:pic>
    </p:spTree>
    <p:extLst>
      <p:ext uri="{BB962C8B-B14F-4D97-AF65-F5344CB8AC3E}">
        <p14:creationId xmlns:p14="http://schemas.microsoft.com/office/powerpoint/2010/main" val="2369051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4549E"/>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063" y="1214282"/>
            <a:ext cx="9293371" cy="3752096"/>
          </a:xfrm>
          <a:prstGeom prst="rect">
            <a:avLst/>
          </a:prstGeom>
        </p:spPr>
      </p:pic>
      <p:pic>
        <p:nvPicPr>
          <p:cNvPr id="11" name="Picture 10"/>
          <p:cNvPicPr>
            <a:picLocks noChangeAspect="1"/>
          </p:cNvPicPr>
          <p:nvPr/>
        </p:nvPicPr>
        <p:blipFill>
          <a:blip r:embed="rId3"/>
          <a:stretch>
            <a:fillRect/>
          </a:stretch>
        </p:blipFill>
        <p:spPr>
          <a:xfrm>
            <a:off x="3174015" y="4008613"/>
            <a:ext cx="6124575" cy="895350"/>
          </a:xfrm>
          <a:prstGeom prst="rect">
            <a:avLst/>
          </a:prstGeom>
        </p:spPr>
      </p:pic>
    </p:spTree>
    <p:extLst>
      <p:ext uri="{BB962C8B-B14F-4D97-AF65-F5344CB8AC3E}">
        <p14:creationId xmlns:p14="http://schemas.microsoft.com/office/powerpoint/2010/main" val="3448710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527F-8C27-129B-6571-E938CB9E0E30}"/>
              </a:ext>
            </a:extLst>
          </p:cNvPr>
          <p:cNvSpPr>
            <a:spLocks noGrp="1"/>
          </p:cNvSpPr>
          <p:nvPr>
            <p:ph type="title"/>
          </p:nvPr>
        </p:nvSpPr>
        <p:spPr/>
        <p:txBody>
          <a:bodyPr/>
          <a:lstStyle/>
          <a:p>
            <a:pPr marR="0" rtl="0"/>
            <a:r>
              <a:rPr lang="en-US" b="0" i="0" u="none" strike="noStrike" baseline="0" dirty="0">
                <a:solidFill>
                  <a:prstClr val="black"/>
                </a:solidFill>
                <a:latin typeface="Century Gothic" panose="020B0502020202020204" pitchFamily="34" charset="0"/>
              </a:rPr>
              <a:t>What Can I Do If I’ve Been Scammed?</a:t>
            </a:r>
          </a:p>
        </p:txBody>
      </p:sp>
      <p:sp>
        <p:nvSpPr>
          <p:cNvPr id="3" name="Text Placeholder 2">
            <a:extLst>
              <a:ext uri="{FF2B5EF4-FFF2-40B4-BE49-F238E27FC236}">
                <a16:creationId xmlns:a16="http://schemas.microsoft.com/office/drawing/2014/main" id="{C15E2B3F-E034-B9BA-DA53-D51C910E43E7}"/>
              </a:ext>
            </a:extLst>
          </p:cNvPr>
          <p:cNvSpPr>
            <a:spLocks noGrp="1"/>
          </p:cNvSpPr>
          <p:nvPr>
            <p:ph type="body" idx="1"/>
          </p:nvPr>
        </p:nvSpPr>
        <p:spPr>
          <a:xfrm>
            <a:off x="719137" y="2316480"/>
            <a:ext cx="10753725" cy="3766185"/>
          </a:xfrm>
        </p:spPr>
        <p:txBody>
          <a:bodyPr>
            <a:normAutofit/>
          </a:bodyPr>
          <a:lstStyle/>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Call CSLB 1-800-321-CSLB (2752)</a:t>
            </a:r>
          </a:p>
          <a:p>
            <a:pPr marR="0" lvl="0" rtl="0">
              <a:buFont typeface="Arial" panose="020B0604020202020204" pitchFamily="34" charset="0"/>
              <a:buChar char="•"/>
            </a:pPr>
            <a:r>
              <a:rPr lang="en-US" sz="3200" b="0" i="0" u="none" strike="noStrike" baseline="0" dirty="0">
                <a:solidFill>
                  <a:prstClr val="black"/>
                </a:solidFill>
                <a:latin typeface="Century Gothic" panose="020B0502020202020204" pitchFamily="34" charset="0"/>
              </a:rPr>
              <a:t>Website: cslb.ca.gov, click “File a Complaint”</a:t>
            </a:r>
          </a:p>
        </p:txBody>
      </p:sp>
    </p:spTree>
    <p:extLst>
      <p:ext uri="{BB962C8B-B14F-4D97-AF65-F5344CB8AC3E}">
        <p14:creationId xmlns:p14="http://schemas.microsoft.com/office/powerpoint/2010/main" val="1686421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527F-8C27-129B-6571-E938CB9E0E30}"/>
              </a:ext>
            </a:extLst>
          </p:cNvPr>
          <p:cNvSpPr>
            <a:spLocks noGrp="1"/>
          </p:cNvSpPr>
          <p:nvPr>
            <p:ph type="title"/>
          </p:nvPr>
        </p:nvSpPr>
        <p:spPr/>
        <p:txBody>
          <a:bodyPr>
            <a:normAutofit/>
          </a:bodyPr>
          <a:lstStyle/>
          <a:p>
            <a:pPr marR="0" algn="ctr" rtl="0"/>
            <a:r>
              <a:rPr lang="en-US" sz="4400" b="0" i="0" u="none" strike="noStrike" baseline="0" dirty="0">
                <a:solidFill>
                  <a:prstClr val="black"/>
                </a:solidFill>
                <a:latin typeface="Century Gothic" panose="020B0502020202020204" pitchFamily="34" charset="0"/>
              </a:rPr>
              <a:t>Filing a Complaint Online: cslb.ca.gov</a:t>
            </a:r>
          </a:p>
        </p:txBody>
      </p:sp>
      <p:pic>
        <p:nvPicPr>
          <p:cNvPr id="9" name="Content Placeholder 8" descr="Graphical user interface, website&#10;&#10;Description automatically generated">
            <a:extLst>
              <a:ext uri="{FF2B5EF4-FFF2-40B4-BE49-F238E27FC236}">
                <a16:creationId xmlns:a16="http://schemas.microsoft.com/office/drawing/2014/main" id="{3F10259A-69FA-5B15-0295-456CFB1D5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6979" y="2031683"/>
            <a:ext cx="7818042" cy="3767137"/>
          </a:xfrm>
        </p:spPr>
      </p:pic>
    </p:spTree>
    <p:extLst>
      <p:ext uri="{BB962C8B-B14F-4D97-AF65-F5344CB8AC3E}">
        <p14:creationId xmlns:p14="http://schemas.microsoft.com/office/powerpoint/2010/main" val="3292728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527F-8C27-129B-6571-E938CB9E0E30}"/>
              </a:ext>
            </a:extLst>
          </p:cNvPr>
          <p:cNvSpPr>
            <a:spLocks noGrp="1"/>
          </p:cNvSpPr>
          <p:nvPr>
            <p:ph type="title"/>
          </p:nvPr>
        </p:nvSpPr>
        <p:spPr/>
        <p:txBody>
          <a:bodyPr>
            <a:normAutofit/>
          </a:bodyPr>
          <a:lstStyle/>
          <a:p>
            <a:pPr marR="0" algn="ctr" rtl="0"/>
            <a:r>
              <a:rPr lang="en-US" sz="4400" b="0" i="0" u="none" strike="noStrike" baseline="0" dirty="0">
                <a:solidFill>
                  <a:prstClr val="black"/>
                </a:solidFill>
                <a:latin typeface="Century Gothic" panose="020B0502020202020204" pitchFamily="34" charset="0"/>
              </a:rPr>
              <a:t>Filing a Complaint Online: cslb.ca.gov</a:t>
            </a:r>
          </a:p>
        </p:txBody>
      </p:sp>
      <p:pic>
        <p:nvPicPr>
          <p:cNvPr id="9" name="Content Placeholder 8" descr="Graphical user interface, website&#10;&#10;Description automatically generated">
            <a:extLst>
              <a:ext uri="{FF2B5EF4-FFF2-40B4-BE49-F238E27FC236}">
                <a16:creationId xmlns:a16="http://schemas.microsoft.com/office/drawing/2014/main" id="{3F10259A-69FA-5B15-0295-456CFB1D53E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1095" t="70497" r="33431" b="-88"/>
          <a:stretch/>
        </p:blipFill>
        <p:spPr>
          <a:xfrm>
            <a:off x="4355689" y="2408902"/>
            <a:ext cx="3126659" cy="2880853"/>
          </a:xfrm>
        </p:spPr>
      </p:pic>
    </p:spTree>
    <p:extLst>
      <p:ext uri="{BB962C8B-B14F-4D97-AF65-F5344CB8AC3E}">
        <p14:creationId xmlns:p14="http://schemas.microsoft.com/office/powerpoint/2010/main" val="3822510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DFPI">
      <a:dk1>
        <a:sysClr val="windowText" lastClr="000000"/>
      </a:dk1>
      <a:lt1>
        <a:srgbClr val="FFFFFF"/>
      </a:lt1>
      <a:dk2>
        <a:srgbClr val="000000"/>
      </a:dk2>
      <a:lt2>
        <a:srgbClr val="FFFFFF"/>
      </a:lt2>
      <a:accent1>
        <a:srgbClr val="002D72"/>
      </a:accent1>
      <a:accent2>
        <a:srgbClr val="009CDE"/>
      </a:accent2>
      <a:accent3>
        <a:srgbClr val="AA8A00"/>
      </a:accent3>
      <a:accent4>
        <a:srgbClr val="002D72"/>
      </a:accent4>
      <a:accent5>
        <a:srgbClr val="009CDE"/>
      </a:accent5>
      <a:accent6>
        <a:srgbClr val="AA8A00"/>
      </a:accent6>
      <a:hlink>
        <a:srgbClr val="0563C1"/>
      </a:hlink>
      <a:folHlink>
        <a:srgbClr val="954F72"/>
      </a:folHlink>
    </a:clrScheme>
    <a:fontScheme name="DFPI">
      <a:majorFont>
        <a:latin typeface="Gotham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DFPI">
      <a:dk1>
        <a:sysClr val="windowText" lastClr="000000"/>
      </a:dk1>
      <a:lt1>
        <a:srgbClr val="FFFFFF"/>
      </a:lt1>
      <a:dk2>
        <a:srgbClr val="000000"/>
      </a:dk2>
      <a:lt2>
        <a:srgbClr val="FFFFFF"/>
      </a:lt2>
      <a:accent1>
        <a:srgbClr val="002D72"/>
      </a:accent1>
      <a:accent2>
        <a:srgbClr val="009CDE"/>
      </a:accent2>
      <a:accent3>
        <a:srgbClr val="AA8A00"/>
      </a:accent3>
      <a:accent4>
        <a:srgbClr val="002D72"/>
      </a:accent4>
      <a:accent5>
        <a:srgbClr val="009CDE"/>
      </a:accent5>
      <a:accent6>
        <a:srgbClr val="AA8A00"/>
      </a:accent6>
      <a:hlink>
        <a:srgbClr val="0563C1"/>
      </a:hlink>
      <a:folHlink>
        <a:srgbClr val="954F72"/>
      </a:folHlink>
    </a:clrScheme>
    <a:fontScheme name="DFPI">
      <a:majorFont>
        <a:latin typeface="Gotham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1529</TotalTime>
  <Words>1704</Words>
  <Application>Microsoft Office PowerPoint</Application>
  <PresentationFormat>Widescreen</PresentationFormat>
  <Paragraphs>355</Paragraphs>
  <Slides>63</Slides>
  <Notes>26</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63</vt:i4>
      </vt:variant>
    </vt:vector>
  </HeadingPairs>
  <TitlesOfParts>
    <vt:vector size="84" baseType="lpstr">
      <vt:lpstr>Arial</vt:lpstr>
      <vt:lpstr>Arial Black</vt:lpstr>
      <vt:lpstr>Avenir LT Std 45 Book</vt:lpstr>
      <vt:lpstr>Bernard MT Condensed</vt:lpstr>
      <vt:lpstr>Bodoni MT</vt:lpstr>
      <vt:lpstr>Browallia New</vt:lpstr>
      <vt:lpstr>Calibri</vt:lpstr>
      <vt:lpstr>Calibri  </vt:lpstr>
      <vt:lpstr>Calibri Light</vt:lpstr>
      <vt:lpstr>Century Gothic</vt:lpstr>
      <vt:lpstr>Courier New</vt:lpstr>
      <vt:lpstr>Gotham Bold</vt:lpstr>
      <vt:lpstr>Roboto Light</vt:lpstr>
      <vt:lpstr>Segoe UI</vt:lpstr>
      <vt:lpstr>Source Sans Pro</vt:lpstr>
      <vt:lpstr>Times New Roman</vt:lpstr>
      <vt:lpstr>Wingdings</vt:lpstr>
      <vt:lpstr>Metropolitan</vt:lpstr>
      <vt:lpstr>Office Theme</vt:lpstr>
      <vt:lpstr>1_Office Theme</vt:lpstr>
      <vt:lpstr>2_Office Theme</vt:lpstr>
      <vt:lpstr>PowerPoint Presentation</vt:lpstr>
      <vt:lpstr>Senior Scam Stopper</vt:lpstr>
      <vt:lpstr>Contractors State License Board</vt:lpstr>
      <vt:lpstr>Unlicensed Individuals Target Seniors</vt:lpstr>
      <vt:lpstr>Biggest Scams</vt:lpstr>
      <vt:lpstr>Common Scams</vt:lpstr>
      <vt:lpstr>What Can I Do If I’ve Been Scammed?</vt:lpstr>
      <vt:lpstr>Filing a Complaint Online: cslb.ca.gov</vt:lpstr>
      <vt:lpstr>Filing a Complaint Online: cslb.ca.gov</vt:lpstr>
      <vt:lpstr>What Can I Do If I’ve Been Scammed?</vt:lpstr>
      <vt:lpstr>Why Use a Licensed Contractor?</vt:lpstr>
      <vt:lpstr>Why Use a Licensed Contractor?</vt:lpstr>
      <vt:lpstr>Finding a Contractor</vt:lpstr>
      <vt:lpstr>Finding a Contractor</vt:lpstr>
      <vt:lpstr>Finding a Contractor</vt:lpstr>
      <vt:lpstr>Finding a Contractor</vt:lpstr>
      <vt:lpstr>Finding a Contractor</vt:lpstr>
      <vt:lpstr>Finding a Contractor</vt:lpstr>
      <vt:lpstr>Finding a Contractor</vt:lpstr>
      <vt:lpstr>Protect Yourself</vt:lpstr>
      <vt:lpstr>Check the Pocket License</vt:lpstr>
      <vt:lpstr>Get Three Bids</vt:lpstr>
      <vt:lpstr>Written Contract</vt:lpstr>
      <vt:lpstr>Written Contract</vt:lpstr>
      <vt:lpstr>Solar Projects</vt:lpstr>
      <vt:lpstr>Is Solar Right for You?</vt:lpstr>
      <vt:lpstr>Solar Reminders</vt:lpstr>
      <vt:lpstr>Protect Yourself</vt:lpstr>
      <vt:lpstr>Protect Yourself</vt:lpstr>
      <vt:lpstr>Finding a Contractor</vt:lpstr>
      <vt:lpstr>Protect Yourself</vt:lpstr>
      <vt:lpstr>Finding a Contractor</vt:lpstr>
      <vt:lpstr>Finding a Contractor</vt:lpstr>
      <vt:lpstr>Finding a Contractor</vt:lpstr>
      <vt:lpstr>Remember!</vt:lpstr>
      <vt:lpstr>Contractors State License Board</vt:lpstr>
      <vt:lpstr>PowerPoint Presentation</vt:lpstr>
      <vt:lpstr>PowerPoint Presentation</vt:lpstr>
      <vt:lpstr>DFPI’S RESPONSIBILITIES </vt:lpstr>
      <vt:lpstr>PowerPoint Presentation</vt:lpstr>
      <vt:lpstr>PowerPoint Presentation</vt:lpstr>
      <vt:lpstr>  VISHING PHISHING SMISHING   </vt:lpstr>
      <vt:lpstr>PowerPoint Presentation</vt:lpstr>
      <vt:lpstr>PowerPoint Presentation</vt:lpstr>
      <vt:lpstr>PowerPoint Presentation</vt:lpstr>
      <vt:lpstr>Limit Personal Information</vt:lpstr>
      <vt:lpstr>PowerPoint Presentation</vt:lpstr>
      <vt:lpstr>PowerPoint Presentation</vt:lpstr>
      <vt:lpstr>PowerPoint Presentation</vt:lpstr>
      <vt:lpstr>PowerPoint Presentation</vt:lpstr>
      <vt:lpstr>California Department  of Insurance</vt:lpstr>
      <vt:lpstr>California Department of Insurance (CDI)</vt:lpstr>
      <vt:lpstr>Actions Taken by Commissioner Lara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Senior Resources from CDI</vt:lpstr>
      <vt:lpstr>Contact Info for Consumers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Durawa, Kevin@CSLB</dc:creator>
  <cp:lastModifiedBy>Trent-Dorfman, Jack</cp:lastModifiedBy>
  <cp:revision>14</cp:revision>
  <dcterms:created xsi:type="dcterms:W3CDTF">2022-07-13T17:06:59Z</dcterms:created>
  <dcterms:modified xsi:type="dcterms:W3CDTF">2022-10-28T16:36:39Z</dcterms:modified>
</cp:coreProperties>
</file>